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5"/>
  </p:notesMasterIdLst>
  <p:sldIdLst>
    <p:sldId id="271" r:id="rId6"/>
    <p:sldId id="311" r:id="rId7"/>
    <p:sldId id="370" r:id="rId8"/>
    <p:sldId id="371" r:id="rId9"/>
    <p:sldId id="366" r:id="rId10"/>
    <p:sldId id="274" r:id="rId11"/>
    <p:sldId id="355" r:id="rId12"/>
    <p:sldId id="363" r:id="rId13"/>
    <p:sldId id="352" r:id="rId14"/>
    <p:sldId id="362" r:id="rId15"/>
    <p:sldId id="356" r:id="rId16"/>
    <p:sldId id="357" r:id="rId17"/>
    <p:sldId id="358" r:id="rId18"/>
    <p:sldId id="359" r:id="rId19"/>
    <p:sldId id="372" r:id="rId20"/>
    <p:sldId id="360" r:id="rId21"/>
    <p:sldId id="365" r:id="rId22"/>
    <p:sldId id="373" r:id="rId23"/>
    <p:sldId id="367" r:id="rId24"/>
  </p:sldIdLst>
  <p:sldSz cx="12192000" cy="6858000"/>
  <p:notesSz cx="6888163" cy="100203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31E64"/>
    <a:srgbClr val="FFCC66"/>
    <a:srgbClr val="ECECEC"/>
    <a:srgbClr val="B8C2E1"/>
    <a:srgbClr val="E9E9E9"/>
    <a:srgbClr val="F3F0ED"/>
    <a:srgbClr val="C7CFE7"/>
    <a:srgbClr val="2F528F"/>
    <a:srgbClr val="D1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41" autoAdjust="0"/>
  </p:normalViewPr>
  <p:slideViewPr>
    <p:cSldViewPr snapToGrid="0">
      <p:cViewPr>
        <p:scale>
          <a:sx n="95" d="100"/>
          <a:sy n="95" d="100"/>
        </p:scale>
        <p:origin x="-206" y="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E9F546-FDD6-4D6E-8C98-22D93D01301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9C0C340-4B6E-4943-9635-1FE2EF836F62}">
      <dgm:prSet phldrT="[Text]" custT="1"/>
      <dgm:spPr/>
      <dgm:t>
        <a:bodyPr/>
        <a:lstStyle/>
        <a:p>
          <a:r>
            <a:rPr lang="en-US" sz="1400" dirty="0"/>
            <a:t>1 Select the source program</a:t>
          </a:r>
        </a:p>
      </dgm:t>
    </dgm:pt>
    <dgm:pt modelId="{D335214B-34AF-449A-AC10-44AB43123CD4}" type="parTrans" cxnId="{F3FC90D9-9C34-46E2-AC21-B8952523344B}">
      <dgm:prSet/>
      <dgm:spPr/>
      <dgm:t>
        <a:bodyPr/>
        <a:lstStyle/>
        <a:p>
          <a:endParaRPr lang="en-US"/>
        </a:p>
      </dgm:t>
    </dgm:pt>
    <dgm:pt modelId="{718B3558-A063-43F4-B870-541B28140632}" type="sibTrans" cxnId="{F3FC90D9-9C34-46E2-AC21-B8952523344B}">
      <dgm:prSet/>
      <dgm:spPr/>
      <dgm:t>
        <a:bodyPr/>
        <a:lstStyle/>
        <a:p>
          <a:endParaRPr lang="en-US"/>
        </a:p>
      </dgm:t>
    </dgm:pt>
    <dgm:pt modelId="{7BC2EFEC-3AE3-4649-9295-78812EA52C2F}">
      <dgm:prSet phldrT="[Text]" custT="1"/>
      <dgm:spPr/>
      <dgm:t>
        <a:bodyPr/>
        <a:lstStyle/>
        <a:p>
          <a:r>
            <a:rPr lang="en-US" sz="1400" dirty="0"/>
            <a:t>2 Select the drawing to import</a:t>
          </a:r>
        </a:p>
      </dgm:t>
    </dgm:pt>
    <dgm:pt modelId="{2141FAAF-A01E-45B1-B72E-5B3EC5675939}" type="parTrans" cxnId="{FBD17DA3-101C-4A67-858A-8647DAA3754A}">
      <dgm:prSet/>
      <dgm:spPr/>
      <dgm:t>
        <a:bodyPr/>
        <a:lstStyle/>
        <a:p>
          <a:endParaRPr lang="en-US"/>
        </a:p>
      </dgm:t>
    </dgm:pt>
    <dgm:pt modelId="{B61B7911-B91B-4A14-8DEA-804C65E59209}" type="sibTrans" cxnId="{FBD17DA3-101C-4A67-858A-8647DAA3754A}">
      <dgm:prSet/>
      <dgm:spPr/>
      <dgm:t>
        <a:bodyPr/>
        <a:lstStyle/>
        <a:p>
          <a:endParaRPr lang="en-US"/>
        </a:p>
      </dgm:t>
    </dgm:pt>
    <dgm:pt modelId="{DAD6C5B2-6D53-441B-8823-57AE36AB782B}" type="pres">
      <dgm:prSet presAssocID="{B9E9F546-FDD6-4D6E-8C98-22D93D01301B}" presName="Name0" presStyleCnt="0">
        <dgm:presLayoutVars>
          <dgm:dir/>
          <dgm:animLvl val="lvl"/>
          <dgm:resizeHandles val="exact"/>
        </dgm:presLayoutVars>
      </dgm:prSet>
      <dgm:spPr/>
    </dgm:pt>
    <dgm:pt modelId="{C1FC44D2-4CE3-4C3F-A6CB-3886FCF826B3}" type="pres">
      <dgm:prSet presAssocID="{19C0C340-4B6E-4943-9635-1FE2EF836F62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200451-9FE9-4176-A510-57D5308D2639}" type="pres">
      <dgm:prSet presAssocID="{718B3558-A063-43F4-B870-541B28140632}" presName="parTxOnlySpace" presStyleCnt="0"/>
      <dgm:spPr/>
    </dgm:pt>
    <dgm:pt modelId="{8B7FA5BA-FA6F-4E10-A84E-B20994304CE3}" type="pres">
      <dgm:prSet presAssocID="{7BC2EFEC-3AE3-4649-9295-78812EA52C2F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FC90D9-9C34-46E2-AC21-B8952523344B}" srcId="{B9E9F546-FDD6-4D6E-8C98-22D93D01301B}" destId="{19C0C340-4B6E-4943-9635-1FE2EF836F62}" srcOrd="0" destOrd="0" parTransId="{D335214B-34AF-449A-AC10-44AB43123CD4}" sibTransId="{718B3558-A063-43F4-B870-541B28140632}"/>
    <dgm:cxn modelId="{FBD17DA3-101C-4A67-858A-8647DAA3754A}" srcId="{B9E9F546-FDD6-4D6E-8C98-22D93D01301B}" destId="{7BC2EFEC-3AE3-4649-9295-78812EA52C2F}" srcOrd="1" destOrd="0" parTransId="{2141FAAF-A01E-45B1-B72E-5B3EC5675939}" sibTransId="{B61B7911-B91B-4A14-8DEA-804C65E59209}"/>
    <dgm:cxn modelId="{4F4A954C-AE7E-4A1C-BE6E-ED06F9B8781D}" type="presOf" srcId="{19C0C340-4B6E-4943-9635-1FE2EF836F62}" destId="{C1FC44D2-4CE3-4C3F-A6CB-3886FCF826B3}" srcOrd="0" destOrd="0" presId="urn:microsoft.com/office/officeart/2005/8/layout/chevron1"/>
    <dgm:cxn modelId="{F6BA5E96-808B-48C0-9A0D-19420A1EFCBF}" type="presOf" srcId="{7BC2EFEC-3AE3-4649-9295-78812EA52C2F}" destId="{8B7FA5BA-FA6F-4E10-A84E-B20994304CE3}" srcOrd="0" destOrd="0" presId="urn:microsoft.com/office/officeart/2005/8/layout/chevron1"/>
    <dgm:cxn modelId="{EAC38526-3CA4-4ADE-BDD2-DCB4BE38B5E6}" type="presOf" srcId="{B9E9F546-FDD6-4D6E-8C98-22D93D01301B}" destId="{DAD6C5B2-6D53-441B-8823-57AE36AB782B}" srcOrd="0" destOrd="0" presId="urn:microsoft.com/office/officeart/2005/8/layout/chevron1"/>
    <dgm:cxn modelId="{DB23ED57-8CE2-4F1C-A7D8-01B4CD116AA3}" type="presParOf" srcId="{DAD6C5B2-6D53-441B-8823-57AE36AB782B}" destId="{C1FC44D2-4CE3-4C3F-A6CB-3886FCF826B3}" srcOrd="0" destOrd="0" presId="urn:microsoft.com/office/officeart/2005/8/layout/chevron1"/>
    <dgm:cxn modelId="{BE723DC3-442B-4741-8C2A-E03132CE1CE8}" type="presParOf" srcId="{DAD6C5B2-6D53-441B-8823-57AE36AB782B}" destId="{E7200451-9FE9-4176-A510-57D5308D2639}" srcOrd="1" destOrd="0" presId="urn:microsoft.com/office/officeart/2005/8/layout/chevron1"/>
    <dgm:cxn modelId="{EC2FD1E2-ADA9-47EA-A300-65FE20CB941E}" type="presParOf" srcId="{DAD6C5B2-6D53-441B-8823-57AE36AB782B}" destId="{8B7FA5BA-FA6F-4E10-A84E-B20994304CE3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375A8C-5FC0-45D3-B938-87D257AAF79D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4A1633C4-9296-4366-873A-FF52CCD0FE4B}">
      <dgm:prSet phldrT="[Text]"/>
      <dgm:spPr>
        <a:solidFill>
          <a:srgbClr val="002060"/>
        </a:solidFill>
      </dgm:spPr>
      <dgm:t>
        <a:bodyPr/>
        <a:lstStyle/>
        <a:p>
          <a:r>
            <a:rPr lang="en-US" b="1" dirty="0"/>
            <a:t>Simplify </a:t>
          </a:r>
          <a:r>
            <a:rPr lang="en-US" b="0" dirty="0"/>
            <a:t>the workflow relying on an easy versioning system</a:t>
          </a:r>
        </a:p>
      </dgm:t>
    </dgm:pt>
    <dgm:pt modelId="{ED0D1AF0-19EA-4445-B431-78F70B8B97DF}" type="parTrans" cxnId="{A8447E6B-100F-462C-AC8E-6CCFD0D34E4C}">
      <dgm:prSet/>
      <dgm:spPr/>
      <dgm:t>
        <a:bodyPr/>
        <a:lstStyle/>
        <a:p>
          <a:endParaRPr lang="en-US"/>
        </a:p>
      </dgm:t>
    </dgm:pt>
    <dgm:pt modelId="{F632B562-363B-40AA-84DC-934E3DB1658C}" type="sibTrans" cxnId="{A8447E6B-100F-462C-AC8E-6CCFD0D34E4C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CD903318-D2B2-43EF-80B9-F004E52AD4FD}">
      <dgm:prSet phldrT="[Text]"/>
      <dgm:spPr>
        <a:solidFill>
          <a:srgbClr val="002060"/>
        </a:solidFill>
      </dgm:spPr>
      <dgm:t>
        <a:bodyPr/>
        <a:lstStyle/>
        <a:p>
          <a:r>
            <a:rPr lang="en-US" b="0" dirty="0" err="1"/>
            <a:t>Easilly</a:t>
          </a:r>
          <a:r>
            <a:rPr lang="en-US" b="0" dirty="0"/>
            <a:t> </a:t>
          </a:r>
          <a:r>
            <a:rPr lang="en-US" b="1" dirty="0"/>
            <a:t>understand </a:t>
          </a:r>
          <a:r>
            <a:rPr lang="en-US" b="0" dirty="0" err="1"/>
            <a:t>drawigs</a:t>
          </a:r>
          <a:r>
            <a:rPr lang="en-US" b="1" dirty="0"/>
            <a:t> </a:t>
          </a:r>
          <a:r>
            <a:rPr lang="en-US" b="0" dirty="0"/>
            <a:t>and schematics by bringing multiple information together</a:t>
          </a:r>
          <a:endParaRPr lang="en-US" dirty="0"/>
        </a:p>
      </dgm:t>
    </dgm:pt>
    <dgm:pt modelId="{565E3553-EAEB-401C-AFAF-776D06FCB74B}" type="parTrans" cxnId="{3D95749D-C6C6-4ED7-B0A3-7A8E9183514F}">
      <dgm:prSet/>
      <dgm:spPr/>
      <dgm:t>
        <a:bodyPr/>
        <a:lstStyle/>
        <a:p>
          <a:endParaRPr lang="en-US"/>
        </a:p>
      </dgm:t>
    </dgm:pt>
    <dgm:pt modelId="{2B98C990-0210-47AD-B9F8-4D9C09F5DDE3}" type="sibTrans" cxnId="{3D95749D-C6C6-4ED7-B0A3-7A8E9183514F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AB458978-9978-4577-9245-29A5FECBEE25}">
      <dgm:prSet phldrT="[Text]"/>
      <dgm:spPr>
        <a:solidFill>
          <a:srgbClr val="002060"/>
        </a:solidFill>
      </dgm:spPr>
      <dgm:t>
        <a:bodyPr/>
        <a:lstStyle/>
        <a:p>
          <a:r>
            <a:rPr lang="en-US" b="1" dirty="0"/>
            <a:t>Boost up </a:t>
          </a:r>
          <a:r>
            <a:rPr lang="en-US" dirty="0"/>
            <a:t>the review of each change, do not miss a single difference </a:t>
          </a:r>
        </a:p>
      </dgm:t>
    </dgm:pt>
    <dgm:pt modelId="{15B956CC-7188-4626-8060-F2D9113B70DF}" type="parTrans" cxnId="{3969DA4D-8C87-4DFC-A758-E8D880AA09A7}">
      <dgm:prSet/>
      <dgm:spPr/>
      <dgm:t>
        <a:bodyPr/>
        <a:lstStyle/>
        <a:p>
          <a:endParaRPr lang="en-US"/>
        </a:p>
      </dgm:t>
    </dgm:pt>
    <dgm:pt modelId="{E814EC49-AE74-4BF4-BEA9-05BD3BD5835E}" type="sibTrans" cxnId="{3969DA4D-8C87-4DFC-A758-E8D880AA09A7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8B60C4F4-68BE-4597-AE6D-78D1DC7FF909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/>
            <a:t>Save </a:t>
          </a:r>
          <a:r>
            <a:rPr lang="en-US" b="1" dirty="0"/>
            <a:t>money</a:t>
          </a:r>
          <a:r>
            <a:rPr lang="en-US" dirty="0"/>
            <a:t> avoiding human errors and rework</a:t>
          </a:r>
        </a:p>
      </dgm:t>
    </dgm:pt>
    <dgm:pt modelId="{8ED7A9A8-8190-45AB-A2F8-B2838A4CCFA6}" type="parTrans" cxnId="{1DE58FE9-AE50-4535-AB5F-EC92B4452E53}">
      <dgm:prSet/>
      <dgm:spPr/>
      <dgm:t>
        <a:bodyPr/>
        <a:lstStyle/>
        <a:p>
          <a:endParaRPr lang="en-US"/>
        </a:p>
      </dgm:t>
    </dgm:pt>
    <dgm:pt modelId="{98F1F13C-7259-433B-8BE7-526D9E702B03}" type="sibTrans" cxnId="{1DE58FE9-AE50-4535-AB5F-EC92B4452E53}">
      <dgm:prSet phldrT="04" phldr="0"/>
      <dgm:spPr/>
      <dgm:t>
        <a:bodyPr/>
        <a:lstStyle/>
        <a:p>
          <a:r>
            <a:rPr lang="en-US"/>
            <a:t>04</a:t>
          </a:r>
        </a:p>
      </dgm:t>
    </dgm:pt>
    <dgm:pt modelId="{DE4EB3A6-8AA2-4548-BACF-96A1373ACDEB}" type="pres">
      <dgm:prSet presAssocID="{D7375A8C-5FC0-45D3-B938-87D257AAF79D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964DBE-1E9C-4F02-91C8-7F4B57850D91}" type="pres">
      <dgm:prSet presAssocID="{4A1633C4-9296-4366-873A-FF52CCD0FE4B}" presName="compositeNode" presStyleCnt="0">
        <dgm:presLayoutVars>
          <dgm:bulletEnabled val="1"/>
        </dgm:presLayoutVars>
      </dgm:prSet>
      <dgm:spPr/>
    </dgm:pt>
    <dgm:pt modelId="{14CF6475-BE96-456D-A7F6-1538F1DECCA5}" type="pres">
      <dgm:prSet presAssocID="{4A1633C4-9296-4366-873A-FF52CCD0FE4B}" presName="bgRect" presStyleLbl="alignNode1" presStyleIdx="0" presStyleCnt="4"/>
      <dgm:spPr/>
      <dgm:t>
        <a:bodyPr/>
        <a:lstStyle/>
        <a:p>
          <a:endParaRPr lang="en-US"/>
        </a:p>
      </dgm:t>
    </dgm:pt>
    <dgm:pt modelId="{1548B07C-C66D-4028-BBAA-78140A33006A}" type="pres">
      <dgm:prSet presAssocID="{F632B562-363B-40AA-84DC-934E3DB1658C}" presName="sibTransNodeRect" presStyleLbl="align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62D2DD-69D8-4B99-9D29-C824117DAB58}" type="pres">
      <dgm:prSet presAssocID="{4A1633C4-9296-4366-873A-FF52CCD0FE4B}" presName="nodeRect" presStyleLbl="alig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5D99DE-152E-4C36-B5CF-D085F6AF1920}" type="pres">
      <dgm:prSet presAssocID="{F632B562-363B-40AA-84DC-934E3DB1658C}" presName="sibTrans" presStyleCnt="0"/>
      <dgm:spPr/>
    </dgm:pt>
    <dgm:pt modelId="{482C408F-CA0B-46B3-8BB6-0452343F2153}" type="pres">
      <dgm:prSet presAssocID="{CD903318-D2B2-43EF-80B9-F004E52AD4FD}" presName="compositeNode" presStyleCnt="0">
        <dgm:presLayoutVars>
          <dgm:bulletEnabled val="1"/>
        </dgm:presLayoutVars>
      </dgm:prSet>
      <dgm:spPr/>
    </dgm:pt>
    <dgm:pt modelId="{99D92FA2-8A48-468D-A0BB-494C17893F83}" type="pres">
      <dgm:prSet presAssocID="{CD903318-D2B2-43EF-80B9-F004E52AD4FD}" presName="bgRect" presStyleLbl="alignNode1" presStyleIdx="1" presStyleCnt="4"/>
      <dgm:spPr/>
      <dgm:t>
        <a:bodyPr/>
        <a:lstStyle/>
        <a:p>
          <a:endParaRPr lang="en-US"/>
        </a:p>
      </dgm:t>
    </dgm:pt>
    <dgm:pt modelId="{FB3CF24A-3B44-41C5-AF84-8F2D0A023C51}" type="pres">
      <dgm:prSet presAssocID="{2B98C990-0210-47AD-B9F8-4D9C09F5DDE3}" presName="sibTransNodeRect" presStyleLbl="align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9BCF7C-AF63-4437-936E-1203C0752343}" type="pres">
      <dgm:prSet presAssocID="{CD903318-D2B2-43EF-80B9-F004E52AD4FD}" presName="nodeRect" presStyleLbl="alig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DF8ECD-DAAD-499E-AAB3-6993A3C8AF25}" type="pres">
      <dgm:prSet presAssocID="{2B98C990-0210-47AD-B9F8-4D9C09F5DDE3}" presName="sibTrans" presStyleCnt="0"/>
      <dgm:spPr/>
    </dgm:pt>
    <dgm:pt modelId="{E00907D0-4875-453B-8CAC-ABD1240FD1E0}" type="pres">
      <dgm:prSet presAssocID="{AB458978-9978-4577-9245-29A5FECBEE25}" presName="compositeNode" presStyleCnt="0">
        <dgm:presLayoutVars>
          <dgm:bulletEnabled val="1"/>
        </dgm:presLayoutVars>
      </dgm:prSet>
      <dgm:spPr/>
    </dgm:pt>
    <dgm:pt modelId="{BE26D2A0-EE9F-493C-BC9A-C08E24FD4C63}" type="pres">
      <dgm:prSet presAssocID="{AB458978-9978-4577-9245-29A5FECBEE25}" presName="bgRect" presStyleLbl="alignNode1" presStyleIdx="2" presStyleCnt="4"/>
      <dgm:spPr/>
      <dgm:t>
        <a:bodyPr/>
        <a:lstStyle/>
        <a:p>
          <a:endParaRPr lang="en-US"/>
        </a:p>
      </dgm:t>
    </dgm:pt>
    <dgm:pt modelId="{13877146-1443-44EF-8D4D-B76D431B4F47}" type="pres">
      <dgm:prSet presAssocID="{E814EC49-AE74-4BF4-BEA9-05BD3BD5835E}" presName="sibTransNodeRect" presStyleLbl="align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B75928-0913-4F1F-A527-9D4A5419529C}" type="pres">
      <dgm:prSet presAssocID="{AB458978-9978-4577-9245-29A5FECBEE25}" presName="nodeRect" presStyleLbl="alig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E28D2A-ABA5-4D81-ADE5-04D9ACC7A21F}" type="pres">
      <dgm:prSet presAssocID="{E814EC49-AE74-4BF4-BEA9-05BD3BD5835E}" presName="sibTrans" presStyleCnt="0"/>
      <dgm:spPr/>
    </dgm:pt>
    <dgm:pt modelId="{8C45BC90-B01B-4F8E-ACAD-5346E1D51882}" type="pres">
      <dgm:prSet presAssocID="{8B60C4F4-68BE-4597-AE6D-78D1DC7FF909}" presName="compositeNode" presStyleCnt="0">
        <dgm:presLayoutVars>
          <dgm:bulletEnabled val="1"/>
        </dgm:presLayoutVars>
      </dgm:prSet>
      <dgm:spPr/>
    </dgm:pt>
    <dgm:pt modelId="{CDE12735-BA01-46A0-9BB9-F69746BDEC88}" type="pres">
      <dgm:prSet presAssocID="{8B60C4F4-68BE-4597-AE6D-78D1DC7FF909}" presName="bgRect" presStyleLbl="alignNode1" presStyleIdx="3" presStyleCnt="4"/>
      <dgm:spPr/>
      <dgm:t>
        <a:bodyPr/>
        <a:lstStyle/>
        <a:p>
          <a:endParaRPr lang="en-US"/>
        </a:p>
      </dgm:t>
    </dgm:pt>
    <dgm:pt modelId="{592E3D29-2AF6-4C13-8554-F279578C8C4B}" type="pres">
      <dgm:prSet presAssocID="{98F1F13C-7259-433B-8BE7-526D9E702B03}" presName="sibTransNodeRect" presStyleLbl="align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282AC4-2991-49E7-8F43-8EE687ACBEAE}" type="pres">
      <dgm:prSet presAssocID="{8B60C4F4-68BE-4597-AE6D-78D1DC7FF909}" presName="nodeRect" presStyleLbl="alig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349377-7A78-4626-A89F-85B731FC3B7E}" type="presOf" srcId="{E814EC49-AE74-4BF4-BEA9-05BD3BD5835E}" destId="{13877146-1443-44EF-8D4D-B76D431B4F47}" srcOrd="0" destOrd="0" presId="urn:microsoft.com/office/officeart/2016/7/layout/LinearBlockProcessNumbered"/>
    <dgm:cxn modelId="{7FC9CD86-31AC-473F-9DCC-A55DF32187D5}" type="presOf" srcId="{4A1633C4-9296-4366-873A-FF52CCD0FE4B}" destId="{14CF6475-BE96-456D-A7F6-1538F1DECCA5}" srcOrd="0" destOrd="0" presId="urn:microsoft.com/office/officeart/2016/7/layout/LinearBlockProcessNumbered"/>
    <dgm:cxn modelId="{A33B2F2F-DE0D-45C5-BE40-DE674BDB0F6B}" type="presOf" srcId="{AB458978-9978-4577-9245-29A5FECBEE25}" destId="{63B75928-0913-4F1F-A527-9D4A5419529C}" srcOrd="1" destOrd="0" presId="urn:microsoft.com/office/officeart/2016/7/layout/LinearBlockProcessNumbered"/>
    <dgm:cxn modelId="{8EAE9C2F-3017-4EAB-B64E-6B80BE9181B0}" type="presOf" srcId="{D7375A8C-5FC0-45D3-B938-87D257AAF79D}" destId="{DE4EB3A6-8AA2-4548-BACF-96A1373ACDEB}" srcOrd="0" destOrd="0" presId="urn:microsoft.com/office/officeart/2016/7/layout/LinearBlockProcessNumbered"/>
    <dgm:cxn modelId="{77DAE8AA-CB59-4267-BE7E-D412D4B4852C}" type="presOf" srcId="{98F1F13C-7259-433B-8BE7-526D9E702B03}" destId="{592E3D29-2AF6-4C13-8554-F279578C8C4B}" srcOrd="0" destOrd="0" presId="urn:microsoft.com/office/officeart/2016/7/layout/LinearBlockProcessNumbered"/>
    <dgm:cxn modelId="{1DE58FE9-AE50-4535-AB5F-EC92B4452E53}" srcId="{D7375A8C-5FC0-45D3-B938-87D257AAF79D}" destId="{8B60C4F4-68BE-4597-AE6D-78D1DC7FF909}" srcOrd="3" destOrd="0" parTransId="{8ED7A9A8-8190-45AB-A2F8-B2838A4CCFA6}" sibTransId="{98F1F13C-7259-433B-8BE7-526D9E702B03}"/>
    <dgm:cxn modelId="{7FBB3473-1BD3-42C0-8592-8D33D0C4A3E4}" type="presOf" srcId="{AB458978-9978-4577-9245-29A5FECBEE25}" destId="{BE26D2A0-EE9F-493C-BC9A-C08E24FD4C63}" srcOrd="0" destOrd="0" presId="urn:microsoft.com/office/officeart/2016/7/layout/LinearBlockProcessNumbered"/>
    <dgm:cxn modelId="{137705F8-ACD9-41AB-B16A-69496FCF9F7E}" type="presOf" srcId="{F632B562-363B-40AA-84DC-934E3DB1658C}" destId="{1548B07C-C66D-4028-BBAA-78140A33006A}" srcOrd="0" destOrd="0" presId="urn:microsoft.com/office/officeart/2016/7/layout/LinearBlockProcessNumbered"/>
    <dgm:cxn modelId="{A9117429-AC20-4925-954E-4793367372A0}" type="presOf" srcId="{4A1633C4-9296-4366-873A-FF52CCD0FE4B}" destId="{7F62D2DD-69D8-4B99-9D29-C824117DAB58}" srcOrd="1" destOrd="0" presId="urn:microsoft.com/office/officeart/2016/7/layout/LinearBlockProcessNumbered"/>
    <dgm:cxn modelId="{7E5A5BF2-098A-45DD-B6C1-F001A94A6E40}" type="presOf" srcId="{2B98C990-0210-47AD-B9F8-4D9C09F5DDE3}" destId="{FB3CF24A-3B44-41C5-AF84-8F2D0A023C51}" srcOrd="0" destOrd="0" presId="urn:microsoft.com/office/officeart/2016/7/layout/LinearBlockProcessNumbered"/>
    <dgm:cxn modelId="{4140F51C-1847-471F-A324-CF07A1993963}" type="presOf" srcId="{8B60C4F4-68BE-4597-AE6D-78D1DC7FF909}" destId="{86282AC4-2991-49E7-8F43-8EE687ACBEAE}" srcOrd="1" destOrd="0" presId="urn:microsoft.com/office/officeart/2016/7/layout/LinearBlockProcessNumbered"/>
    <dgm:cxn modelId="{A8447E6B-100F-462C-AC8E-6CCFD0D34E4C}" srcId="{D7375A8C-5FC0-45D3-B938-87D257AAF79D}" destId="{4A1633C4-9296-4366-873A-FF52CCD0FE4B}" srcOrd="0" destOrd="0" parTransId="{ED0D1AF0-19EA-4445-B431-78F70B8B97DF}" sibTransId="{F632B562-363B-40AA-84DC-934E3DB1658C}"/>
    <dgm:cxn modelId="{866CC22A-533F-442D-941C-2CFDE9892BE3}" type="presOf" srcId="{CD903318-D2B2-43EF-80B9-F004E52AD4FD}" destId="{CE9BCF7C-AF63-4437-936E-1203C0752343}" srcOrd="1" destOrd="0" presId="urn:microsoft.com/office/officeart/2016/7/layout/LinearBlockProcessNumbered"/>
    <dgm:cxn modelId="{3969DA4D-8C87-4DFC-A758-E8D880AA09A7}" srcId="{D7375A8C-5FC0-45D3-B938-87D257AAF79D}" destId="{AB458978-9978-4577-9245-29A5FECBEE25}" srcOrd="2" destOrd="0" parTransId="{15B956CC-7188-4626-8060-F2D9113B70DF}" sibTransId="{E814EC49-AE74-4BF4-BEA9-05BD3BD5835E}"/>
    <dgm:cxn modelId="{C06169E8-8249-4DC5-9CFF-1994AF729B5D}" type="presOf" srcId="{8B60C4F4-68BE-4597-AE6D-78D1DC7FF909}" destId="{CDE12735-BA01-46A0-9BB9-F69746BDEC88}" srcOrd="0" destOrd="0" presId="urn:microsoft.com/office/officeart/2016/7/layout/LinearBlockProcessNumbered"/>
    <dgm:cxn modelId="{3560D9A1-6FB6-492D-B383-5EC611D6F6C1}" type="presOf" srcId="{CD903318-D2B2-43EF-80B9-F004E52AD4FD}" destId="{99D92FA2-8A48-468D-A0BB-494C17893F83}" srcOrd="0" destOrd="0" presId="urn:microsoft.com/office/officeart/2016/7/layout/LinearBlockProcessNumbered"/>
    <dgm:cxn modelId="{3D95749D-C6C6-4ED7-B0A3-7A8E9183514F}" srcId="{D7375A8C-5FC0-45D3-B938-87D257AAF79D}" destId="{CD903318-D2B2-43EF-80B9-F004E52AD4FD}" srcOrd="1" destOrd="0" parTransId="{565E3553-EAEB-401C-AFAF-776D06FCB74B}" sibTransId="{2B98C990-0210-47AD-B9F8-4D9C09F5DDE3}"/>
    <dgm:cxn modelId="{E05C41C2-953F-492E-A89B-19470F4D16CD}" type="presParOf" srcId="{DE4EB3A6-8AA2-4548-BACF-96A1373ACDEB}" destId="{BE964DBE-1E9C-4F02-91C8-7F4B57850D91}" srcOrd="0" destOrd="0" presId="urn:microsoft.com/office/officeart/2016/7/layout/LinearBlockProcessNumbered"/>
    <dgm:cxn modelId="{8C08665C-20EB-4BF8-8CED-C9658E0E41B6}" type="presParOf" srcId="{BE964DBE-1E9C-4F02-91C8-7F4B57850D91}" destId="{14CF6475-BE96-456D-A7F6-1538F1DECCA5}" srcOrd="0" destOrd="0" presId="urn:microsoft.com/office/officeart/2016/7/layout/LinearBlockProcessNumbered"/>
    <dgm:cxn modelId="{E83734A9-5425-4F6B-B09C-6B47A476FC27}" type="presParOf" srcId="{BE964DBE-1E9C-4F02-91C8-7F4B57850D91}" destId="{1548B07C-C66D-4028-BBAA-78140A33006A}" srcOrd="1" destOrd="0" presId="urn:microsoft.com/office/officeart/2016/7/layout/LinearBlockProcessNumbered"/>
    <dgm:cxn modelId="{BC6A6712-F4BA-431B-9406-3AC979AA3381}" type="presParOf" srcId="{BE964DBE-1E9C-4F02-91C8-7F4B57850D91}" destId="{7F62D2DD-69D8-4B99-9D29-C824117DAB58}" srcOrd="2" destOrd="0" presId="urn:microsoft.com/office/officeart/2016/7/layout/LinearBlockProcessNumbered"/>
    <dgm:cxn modelId="{3B5AF158-B01A-4865-8613-86278281798D}" type="presParOf" srcId="{DE4EB3A6-8AA2-4548-BACF-96A1373ACDEB}" destId="{C65D99DE-152E-4C36-B5CF-D085F6AF1920}" srcOrd="1" destOrd="0" presId="urn:microsoft.com/office/officeart/2016/7/layout/LinearBlockProcessNumbered"/>
    <dgm:cxn modelId="{EEF23D55-1BCD-4CEC-B241-3A501E14BA48}" type="presParOf" srcId="{DE4EB3A6-8AA2-4548-BACF-96A1373ACDEB}" destId="{482C408F-CA0B-46B3-8BB6-0452343F2153}" srcOrd="2" destOrd="0" presId="urn:microsoft.com/office/officeart/2016/7/layout/LinearBlockProcessNumbered"/>
    <dgm:cxn modelId="{21C9CB5A-ECF5-43AB-8016-13AB26983C17}" type="presParOf" srcId="{482C408F-CA0B-46B3-8BB6-0452343F2153}" destId="{99D92FA2-8A48-468D-A0BB-494C17893F83}" srcOrd="0" destOrd="0" presId="urn:microsoft.com/office/officeart/2016/7/layout/LinearBlockProcessNumbered"/>
    <dgm:cxn modelId="{5EAAF42B-9834-494E-9290-81BA228AB5A0}" type="presParOf" srcId="{482C408F-CA0B-46B3-8BB6-0452343F2153}" destId="{FB3CF24A-3B44-41C5-AF84-8F2D0A023C51}" srcOrd="1" destOrd="0" presId="urn:microsoft.com/office/officeart/2016/7/layout/LinearBlockProcessNumbered"/>
    <dgm:cxn modelId="{0B82DBAA-5426-40C3-A6DC-7F047BE66C31}" type="presParOf" srcId="{482C408F-CA0B-46B3-8BB6-0452343F2153}" destId="{CE9BCF7C-AF63-4437-936E-1203C0752343}" srcOrd="2" destOrd="0" presId="urn:microsoft.com/office/officeart/2016/7/layout/LinearBlockProcessNumbered"/>
    <dgm:cxn modelId="{5CB47766-40FF-4D4D-B6EE-08D068232459}" type="presParOf" srcId="{DE4EB3A6-8AA2-4548-BACF-96A1373ACDEB}" destId="{97DF8ECD-DAAD-499E-AAB3-6993A3C8AF25}" srcOrd="3" destOrd="0" presId="urn:microsoft.com/office/officeart/2016/7/layout/LinearBlockProcessNumbered"/>
    <dgm:cxn modelId="{B5A24317-C7FC-4DB1-B765-69F6CCC5CB8E}" type="presParOf" srcId="{DE4EB3A6-8AA2-4548-BACF-96A1373ACDEB}" destId="{E00907D0-4875-453B-8CAC-ABD1240FD1E0}" srcOrd="4" destOrd="0" presId="urn:microsoft.com/office/officeart/2016/7/layout/LinearBlockProcessNumbered"/>
    <dgm:cxn modelId="{F9F7A238-1B66-4A0E-889D-AB609D5897F4}" type="presParOf" srcId="{E00907D0-4875-453B-8CAC-ABD1240FD1E0}" destId="{BE26D2A0-EE9F-493C-BC9A-C08E24FD4C63}" srcOrd="0" destOrd="0" presId="urn:microsoft.com/office/officeart/2016/7/layout/LinearBlockProcessNumbered"/>
    <dgm:cxn modelId="{06EC874E-9E4D-40C2-8A47-1BE778AD46CE}" type="presParOf" srcId="{E00907D0-4875-453B-8CAC-ABD1240FD1E0}" destId="{13877146-1443-44EF-8D4D-B76D431B4F47}" srcOrd="1" destOrd="0" presId="urn:microsoft.com/office/officeart/2016/7/layout/LinearBlockProcessNumbered"/>
    <dgm:cxn modelId="{55E9BD25-8309-4606-AA73-4159BB490957}" type="presParOf" srcId="{E00907D0-4875-453B-8CAC-ABD1240FD1E0}" destId="{63B75928-0913-4F1F-A527-9D4A5419529C}" srcOrd="2" destOrd="0" presId="urn:microsoft.com/office/officeart/2016/7/layout/LinearBlockProcessNumbered"/>
    <dgm:cxn modelId="{04B798AB-0E75-467A-BA61-4EB87D7017C2}" type="presParOf" srcId="{DE4EB3A6-8AA2-4548-BACF-96A1373ACDEB}" destId="{E4E28D2A-ABA5-4D81-ADE5-04D9ACC7A21F}" srcOrd="5" destOrd="0" presId="urn:microsoft.com/office/officeart/2016/7/layout/LinearBlockProcessNumbered"/>
    <dgm:cxn modelId="{04D47E5F-9C51-495C-954B-EAFF164BEA97}" type="presParOf" srcId="{DE4EB3A6-8AA2-4548-BACF-96A1373ACDEB}" destId="{8C45BC90-B01B-4F8E-ACAD-5346E1D51882}" srcOrd="6" destOrd="0" presId="urn:microsoft.com/office/officeart/2016/7/layout/LinearBlockProcessNumbered"/>
    <dgm:cxn modelId="{1BFFC0E5-D963-4258-8CE1-ABF52519A85F}" type="presParOf" srcId="{8C45BC90-B01B-4F8E-ACAD-5346E1D51882}" destId="{CDE12735-BA01-46A0-9BB9-F69746BDEC88}" srcOrd="0" destOrd="0" presId="urn:microsoft.com/office/officeart/2016/7/layout/LinearBlockProcessNumbered"/>
    <dgm:cxn modelId="{C739C42C-0515-4F40-879E-67F65E4D7940}" type="presParOf" srcId="{8C45BC90-B01B-4F8E-ACAD-5346E1D51882}" destId="{592E3D29-2AF6-4C13-8554-F279578C8C4B}" srcOrd="1" destOrd="0" presId="urn:microsoft.com/office/officeart/2016/7/layout/LinearBlockProcessNumbered"/>
    <dgm:cxn modelId="{A6EE2FE5-7432-4950-8E97-A073B3047A05}" type="presParOf" srcId="{8C45BC90-B01B-4F8E-ACAD-5346E1D51882}" destId="{86282AC4-2991-49E7-8F43-8EE687ACBEAE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FC44D2-4CE3-4C3F-A6CB-3886FCF826B3}">
      <dsp:nvSpPr>
        <dsp:cNvPr id="0" name=""/>
        <dsp:cNvSpPr/>
      </dsp:nvSpPr>
      <dsp:spPr>
        <a:xfrm>
          <a:off x="3572" y="441417"/>
          <a:ext cx="2135462" cy="8541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1 Select the source program</a:t>
          </a:r>
        </a:p>
      </dsp:txBody>
      <dsp:txXfrm>
        <a:off x="430665" y="441417"/>
        <a:ext cx="1281277" cy="854185"/>
      </dsp:txXfrm>
    </dsp:sp>
    <dsp:sp modelId="{8B7FA5BA-FA6F-4E10-A84E-B20994304CE3}">
      <dsp:nvSpPr>
        <dsp:cNvPr id="0" name=""/>
        <dsp:cNvSpPr/>
      </dsp:nvSpPr>
      <dsp:spPr>
        <a:xfrm>
          <a:off x="1925488" y="441417"/>
          <a:ext cx="2135462" cy="8541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2 Select the drawing to import</a:t>
          </a:r>
        </a:p>
      </dsp:txBody>
      <dsp:txXfrm>
        <a:off x="2352581" y="441417"/>
        <a:ext cx="1281277" cy="8541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CF6475-BE96-456D-A7F6-1538F1DECCA5}">
      <dsp:nvSpPr>
        <dsp:cNvPr id="0" name=""/>
        <dsp:cNvSpPr/>
      </dsp:nvSpPr>
      <dsp:spPr>
        <a:xfrm>
          <a:off x="216" y="509065"/>
          <a:ext cx="2616277" cy="3139533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430" tIns="0" rIns="258430" bIns="33020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/>
            <a:t>Simplify </a:t>
          </a:r>
          <a:r>
            <a:rPr lang="en-US" sz="1900" b="0" kern="1200" dirty="0"/>
            <a:t>the workflow relying on an easy versioning system</a:t>
          </a:r>
        </a:p>
      </dsp:txBody>
      <dsp:txXfrm>
        <a:off x="216" y="1764878"/>
        <a:ext cx="2616277" cy="1883719"/>
      </dsp:txXfrm>
    </dsp:sp>
    <dsp:sp modelId="{1548B07C-C66D-4028-BBAA-78140A33006A}">
      <dsp:nvSpPr>
        <dsp:cNvPr id="0" name=""/>
        <dsp:cNvSpPr/>
      </dsp:nvSpPr>
      <dsp:spPr>
        <a:xfrm>
          <a:off x="216" y="509065"/>
          <a:ext cx="2616277" cy="125581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430" tIns="165100" rIns="258430" bIns="165100" numCol="1" spcCol="1270" anchor="ctr" anchorCtr="0">
          <a:noAutofit/>
        </a:bodyPr>
        <a:lstStyle/>
        <a:p>
          <a:pPr lvl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kern="1200"/>
            <a:t>01</a:t>
          </a:r>
        </a:p>
      </dsp:txBody>
      <dsp:txXfrm>
        <a:off x="216" y="509065"/>
        <a:ext cx="2616277" cy="1255813"/>
      </dsp:txXfrm>
    </dsp:sp>
    <dsp:sp modelId="{99D92FA2-8A48-468D-A0BB-494C17893F83}">
      <dsp:nvSpPr>
        <dsp:cNvPr id="0" name=""/>
        <dsp:cNvSpPr/>
      </dsp:nvSpPr>
      <dsp:spPr>
        <a:xfrm>
          <a:off x="2825796" y="509065"/>
          <a:ext cx="2616277" cy="3139533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430" tIns="0" rIns="258430" bIns="33020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dirty="0" err="1"/>
            <a:t>Easilly</a:t>
          </a:r>
          <a:r>
            <a:rPr lang="en-US" sz="1900" b="0" kern="1200" dirty="0"/>
            <a:t> </a:t>
          </a:r>
          <a:r>
            <a:rPr lang="en-US" sz="1900" b="1" kern="1200" dirty="0"/>
            <a:t>understand </a:t>
          </a:r>
          <a:r>
            <a:rPr lang="en-US" sz="1900" b="0" kern="1200" dirty="0" err="1"/>
            <a:t>drawigs</a:t>
          </a:r>
          <a:r>
            <a:rPr lang="en-US" sz="1900" b="1" kern="1200" dirty="0"/>
            <a:t> </a:t>
          </a:r>
          <a:r>
            <a:rPr lang="en-US" sz="1900" b="0" kern="1200" dirty="0"/>
            <a:t>and schematics by bringing multiple information together</a:t>
          </a:r>
          <a:endParaRPr lang="en-US" sz="1900" kern="1200" dirty="0"/>
        </a:p>
      </dsp:txBody>
      <dsp:txXfrm>
        <a:off x="2825796" y="1764878"/>
        <a:ext cx="2616277" cy="1883719"/>
      </dsp:txXfrm>
    </dsp:sp>
    <dsp:sp modelId="{FB3CF24A-3B44-41C5-AF84-8F2D0A023C51}">
      <dsp:nvSpPr>
        <dsp:cNvPr id="0" name=""/>
        <dsp:cNvSpPr/>
      </dsp:nvSpPr>
      <dsp:spPr>
        <a:xfrm>
          <a:off x="2825796" y="509065"/>
          <a:ext cx="2616277" cy="125581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430" tIns="165100" rIns="258430" bIns="165100" numCol="1" spcCol="1270" anchor="ctr" anchorCtr="0">
          <a:noAutofit/>
        </a:bodyPr>
        <a:lstStyle/>
        <a:p>
          <a:pPr lvl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kern="1200"/>
            <a:t>02</a:t>
          </a:r>
        </a:p>
      </dsp:txBody>
      <dsp:txXfrm>
        <a:off x="2825796" y="509065"/>
        <a:ext cx="2616277" cy="1255813"/>
      </dsp:txXfrm>
    </dsp:sp>
    <dsp:sp modelId="{BE26D2A0-EE9F-493C-BC9A-C08E24FD4C63}">
      <dsp:nvSpPr>
        <dsp:cNvPr id="0" name=""/>
        <dsp:cNvSpPr/>
      </dsp:nvSpPr>
      <dsp:spPr>
        <a:xfrm>
          <a:off x="5651376" y="509065"/>
          <a:ext cx="2616277" cy="3139533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430" tIns="0" rIns="258430" bIns="33020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/>
            <a:t>Boost up </a:t>
          </a:r>
          <a:r>
            <a:rPr lang="en-US" sz="1900" kern="1200" dirty="0"/>
            <a:t>the review of each change, do not miss a single difference </a:t>
          </a:r>
        </a:p>
      </dsp:txBody>
      <dsp:txXfrm>
        <a:off x="5651376" y="1764878"/>
        <a:ext cx="2616277" cy="1883719"/>
      </dsp:txXfrm>
    </dsp:sp>
    <dsp:sp modelId="{13877146-1443-44EF-8D4D-B76D431B4F47}">
      <dsp:nvSpPr>
        <dsp:cNvPr id="0" name=""/>
        <dsp:cNvSpPr/>
      </dsp:nvSpPr>
      <dsp:spPr>
        <a:xfrm>
          <a:off x="5651376" y="509065"/>
          <a:ext cx="2616277" cy="125581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430" tIns="165100" rIns="258430" bIns="165100" numCol="1" spcCol="1270" anchor="ctr" anchorCtr="0">
          <a:noAutofit/>
        </a:bodyPr>
        <a:lstStyle/>
        <a:p>
          <a:pPr lvl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kern="1200"/>
            <a:t>03</a:t>
          </a:r>
        </a:p>
      </dsp:txBody>
      <dsp:txXfrm>
        <a:off x="5651376" y="509065"/>
        <a:ext cx="2616277" cy="1255813"/>
      </dsp:txXfrm>
    </dsp:sp>
    <dsp:sp modelId="{CDE12735-BA01-46A0-9BB9-F69746BDEC88}">
      <dsp:nvSpPr>
        <dsp:cNvPr id="0" name=""/>
        <dsp:cNvSpPr/>
      </dsp:nvSpPr>
      <dsp:spPr>
        <a:xfrm>
          <a:off x="8476956" y="509065"/>
          <a:ext cx="2616277" cy="3139533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430" tIns="0" rIns="258430" bIns="33020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Save </a:t>
          </a:r>
          <a:r>
            <a:rPr lang="en-US" sz="1900" b="1" kern="1200" dirty="0"/>
            <a:t>money</a:t>
          </a:r>
          <a:r>
            <a:rPr lang="en-US" sz="1900" kern="1200" dirty="0"/>
            <a:t> avoiding human errors and rework</a:t>
          </a:r>
        </a:p>
      </dsp:txBody>
      <dsp:txXfrm>
        <a:off x="8476956" y="1764878"/>
        <a:ext cx="2616277" cy="1883719"/>
      </dsp:txXfrm>
    </dsp:sp>
    <dsp:sp modelId="{592E3D29-2AF6-4C13-8554-F279578C8C4B}">
      <dsp:nvSpPr>
        <dsp:cNvPr id="0" name=""/>
        <dsp:cNvSpPr/>
      </dsp:nvSpPr>
      <dsp:spPr>
        <a:xfrm>
          <a:off x="8476956" y="509065"/>
          <a:ext cx="2616277" cy="125581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430" tIns="165100" rIns="258430" bIns="165100" numCol="1" spcCol="1270" anchor="ctr" anchorCtr="0">
          <a:noAutofit/>
        </a:bodyPr>
        <a:lstStyle/>
        <a:p>
          <a:pPr lvl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kern="1200"/>
            <a:t>04</a:t>
          </a:r>
        </a:p>
      </dsp:txBody>
      <dsp:txXfrm>
        <a:off x="8476956" y="509065"/>
        <a:ext cx="2616277" cy="12558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=""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70CBA287-334E-45BB-90C4-8C0684A8AF96}" type="datetimeFigureOut">
              <a:rPr lang="de-DE" smtClean="0"/>
              <a:pPr/>
              <a:t>23.05.2024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5EFE334F-44B1-4592-91EC-F37E3AB7F02B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4592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2400" y="1360488"/>
            <a:ext cx="6523038" cy="3670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38D47-DF6C-486B-B41B-5A24E8E1E61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81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9738" y="1252538"/>
            <a:ext cx="6008687" cy="3381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E334F-44B1-4592-91EC-F37E3AB7F02B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9083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9738" y="1252538"/>
            <a:ext cx="6008687" cy="3381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E334F-44B1-4592-91EC-F37E3AB7F02B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29041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9738" y="1252538"/>
            <a:ext cx="6008687" cy="3381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E334F-44B1-4592-91EC-F37E3AB7F02B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0065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9738" y="1252538"/>
            <a:ext cx="6008687" cy="3381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E334F-44B1-4592-91EC-F37E3AB7F02B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28933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9738" y="1252538"/>
            <a:ext cx="6008687" cy="3381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E334F-44B1-4592-91EC-F37E3AB7F02B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31719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2400" y="1360488"/>
            <a:ext cx="6523038" cy="3670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38D47-DF6C-486B-B41B-5A24E8E1E61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42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9738" y="1252538"/>
            <a:ext cx="6008687" cy="3381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E334F-44B1-4592-91EC-F37E3AB7F02B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5588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9738" y="1252538"/>
            <a:ext cx="6008687" cy="3381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E334F-44B1-4592-91EC-F37E3AB7F02B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2238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9738" y="1252538"/>
            <a:ext cx="6008687" cy="3381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E334F-44B1-4592-91EC-F37E3AB7F02B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745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9738" y="1252538"/>
            <a:ext cx="6008687" cy="3381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E334F-44B1-4592-91EC-F37E3AB7F02B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811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9738" y="1252538"/>
            <a:ext cx="6008687" cy="3381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E334F-44B1-4592-91EC-F37E3AB7F02B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7016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9738" y="1252538"/>
            <a:ext cx="6008687" cy="3381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E334F-44B1-4592-91EC-F37E3AB7F02B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9116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9738" y="1252538"/>
            <a:ext cx="6008687" cy="3381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E334F-44B1-4592-91EC-F37E3AB7F02B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8112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9738" y="1252538"/>
            <a:ext cx="6008687" cy="3381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E334F-44B1-4592-91EC-F37E3AB7F02B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3607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>
      <p:bgPr>
        <a:gradFill>
          <a:gsLst>
            <a:gs pos="0">
              <a:schemeClr val="bg1"/>
            </a:gs>
            <a:gs pos="14000">
              <a:schemeClr val="bg1"/>
            </a:gs>
            <a:gs pos="15000">
              <a:srgbClr val="ECECEC"/>
            </a:gs>
            <a:gs pos="14000">
              <a:schemeClr val="bg1"/>
            </a:gs>
            <a:gs pos="100000">
              <a:srgbClr val="ECEC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5" y="1474573"/>
            <a:ext cx="10515600" cy="470239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9598718-AB6A-89A4-0D3B-07B9FF33D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626CC-73E1-4F25-BE8D-3B3F819D1B78}" type="datetimeFigureOut">
              <a:rPr lang="de-DE" smtClean="0"/>
              <a:pPr/>
              <a:t>23.05.2024</a:t>
            </a:fld>
            <a:endParaRPr lang="de-DE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61B3728-8930-C7FA-E11E-221F7F618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993636A-004E-2050-E8BC-8E7C0DCBE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3C3AD-0F16-457A-9603-C538D3E58771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" name="Title 9">
            <a:extLst>
              <a:ext uri="{FF2B5EF4-FFF2-40B4-BE49-F238E27FC236}">
                <a16:creationId xmlns="" xmlns:a16="http://schemas.microsoft.com/office/drawing/2014/main" id="{5D64ECAB-B503-8622-2638-19404CD9F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5858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: Icon/Image"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08700" y="3502204"/>
            <a:ext cx="5711659" cy="1002240"/>
          </a:xfrm>
        </p:spPr>
        <p:txBody>
          <a:bodyPr anchor="b">
            <a:normAutofit/>
          </a:bodyPr>
          <a:lstStyle>
            <a:lvl1pPr marL="0" algn="l" defTabSz="68574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000" b="1" kern="1200" spc="-8" dirty="0">
                <a:ln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108700" y="4992012"/>
            <a:ext cx="5711659" cy="3100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08700" y="4510316"/>
            <a:ext cx="5711659" cy="4698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749" rtl="0" eaLnBrk="1" latinLnBrk="0" hangingPunct="1">
              <a:spcAft>
                <a:spcPts val="450"/>
              </a:spcAft>
              <a:buNone/>
              <a:defRPr lang="en-US" sz="240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4114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4000">
              <a:schemeClr val="bg1"/>
            </a:gs>
            <a:gs pos="15000">
              <a:srgbClr val="ECECEC"/>
            </a:gs>
            <a:gs pos="14000">
              <a:schemeClr val="bg1"/>
            </a:gs>
            <a:gs pos="100000">
              <a:srgbClr val="ECEC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83584" y="301621"/>
            <a:ext cx="4827271" cy="414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5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626CC-73E1-4F25-BE8D-3B3F819D1B78}" type="datetimeFigureOut">
              <a:rPr lang="de-DE" smtClean="0"/>
              <a:pPr/>
              <a:t>23.05.2024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5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3C3AD-0F16-457A-9603-C538D3E58771}" type="slidenum">
              <a:rPr lang="de-DE" smtClean="0"/>
              <a:pPr/>
              <a:t>‹#›</a:t>
            </a:fld>
            <a:endParaRPr lang="de-DE"/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0AD5A6CC-9BBF-AB24-5AEE-892CDC348D08}"/>
              </a:ext>
            </a:extLst>
          </p:cNvPr>
          <p:cNvCxnSpPr>
            <a:cxnSpLocks/>
          </p:cNvCxnSpPr>
          <p:nvPr userDrawn="1"/>
        </p:nvCxnSpPr>
        <p:spPr>
          <a:xfrm>
            <a:off x="0" y="1003147"/>
            <a:ext cx="12192000" cy="0"/>
          </a:xfrm>
          <a:prstGeom prst="line">
            <a:avLst/>
          </a:prstGeom>
          <a:ln w="57150">
            <a:solidFill>
              <a:srgbClr val="231E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1">
            <a:extLst>
              <a:ext uri="{FF2B5EF4-FFF2-40B4-BE49-F238E27FC236}">
                <a16:creationId xmlns="" xmlns:a16="http://schemas.microsoft.com/office/drawing/2014/main" id="{D41BBBA2-822B-24AD-1FEC-4F70E69FDB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" r="-23983" b="-9969"/>
          <a:stretch/>
        </p:blipFill>
        <p:spPr>
          <a:xfrm>
            <a:off x="9067804" y="110541"/>
            <a:ext cx="3124201" cy="85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48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7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image" Target="../media/image20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21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C9860701-3987-36F1-6C22-C83E0B4266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3" b="11516"/>
          <a:stretch/>
        </p:blipFill>
        <p:spPr bwMode="auto">
          <a:xfrm>
            <a:off x="4" y="0"/>
            <a:ext cx="122072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" r="-23983" b="-9969"/>
          <a:stretch/>
        </p:blipFill>
        <p:spPr>
          <a:xfrm>
            <a:off x="3751724" y="1154414"/>
            <a:ext cx="4688560" cy="1287424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="" xmlns:a16="http://schemas.microsoft.com/office/drawing/2014/main" id="{879DD16B-15B5-EC03-5D5A-AA8D924C8C37}"/>
              </a:ext>
            </a:extLst>
          </p:cNvPr>
          <p:cNvSpPr txBox="1">
            <a:spLocks/>
          </p:cNvSpPr>
          <p:nvPr/>
        </p:nvSpPr>
        <p:spPr>
          <a:xfrm>
            <a:off x="2441414" y="3658477"/>
            <a:ext cx="7309179" cy="90808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68574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000" b="1" kern="1200" spc="-8" dirty="0">
                <a:ln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HelveticaNeueLT Std Thin" panose="020B0403020202020204" pitchFamily="34" charset="0"/>
                <a:cs typeface="Biome Light" panose="020B0502040204020203" pitchFamily="34" charset="0"/>
              </a:rPr>
              <a:t>The first centralized repository for cooperative pipeline design and review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B81B4D2-FBDB-2AB5-C3E1-5CC40A160C8E}"/>
              </a:ext>
            </a:extLst>
          </p:cNvPr>
          <p:cNvSpPr txBox="1"/>
          <p:nvPr/>
        </p:nvSpPr>
        <p:spPr>
          <a:xfrm>
            <a:off x="3044047" y="2747201"/>
            <a:ext cx="61039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HelveticaNeueLT Std Thin" panose="020B0403020202020204" pitchFamily="34" charset="0"/>
              </a:rPr>
              <a:t>PIPELINE MANAGER</a:t>
            </a:r>
            <a:endParaRPr lang="x-none" sz="4400" b="1" dirty="0">
              <a:latin typeface="HelveticaNeueLT Std Thin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34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0752" y="91890"/>
            <a:ext cx="5677931" cy="83190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 Thin" panose="020B0403020202020204" pitchFamily="34" charset="0"/>
                <a:cs typeface="Arial" panose="020B0604020202020204" pitchFamily="34" charset="0"/>
              </a:rPr>
              <a:t>Quick Navigation</a:t>
            </a:r>
            <a:endParaRPr lang="de-DE" sz="40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Thin" panose="020B04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="" xmlns:a16="http://schemas.microsoft.com/office/drawing/2014/main" id="{6CF5CE5D-66AE-66FD-F69E-66A4E0380D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" t="11990" r="4347" b="7201"/>
          <a:stretch/>
        </p:blipFill>
        <p:spPr>
          <a:xfrm>
            <a:off x="3511800" y="1212855"/>
            <a:ext cx="8511643" cy="4849957"/>
          </a:xfrm>
          <a:prstGeom prst="rect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77911199-7DE5-323A-C604-635A89C4F5E6}"/>
              </a:ext>
            </a:extLst>
          </p:cNvPr>
          <p:cNvSpPr/>
          <p:nvPr/>
        </p:nvSpPr>
        <p:spPr>
          <a:xfrm>
            <a:off x="168564" y="1212853"/>
            <a:ext cx="1748213" cy="1894486"/>
          </a:xfrm>
          <a:custGeom>
            <a:avLst/>
            <a:gdLst>
              <a:gd name="connsiteX0" fmla="*/ 0 w 1441805"/>
              <a:gd name="connsiteY0" fmla="*/ 627185 h 1254370"/>
              <a:gd name="connsiteX1" fmla="*/ 313593 w 1441805"/>
              <a:gd name="connsiteY1" fmla="*/ 0 h 1254370"/>
              <a:gd name="connsiteX2" fmla="*/ 1128213 w 1441805"/>
              <a:gd name="connsiteY2" fmla="*/ 0 h 1254370"/>
              <a:gd name="connsiteX3" fmla="*/ 1441805 w 1441805"/>
              <a:gd name="connsiteY3" fmla="*/ 627185 h 1254370"/>
              <a:gd name="connsiteX4" fmla="*/ 1128213 w 1441805"/>
              <a:gd name="connsiteY4" fmla="*/ 1254370 h 1254370"/>
              <a:gd name="connsiteX5" fmla="*/ 313593 w 1441805"/>
              <a:gd name="connsiteY5" fmla="*/ 1254370 h 1254370"/>
              <a:gd name="connsiteX6" fmla="*/ 0 w 1441805"/>
              <a:gd name="connsiteY6" fmla="*/ 627185 h 125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1805" h="1254370">
                <a:moveTo>
                  <a:pt x="720903" y="0"/>
                </a:moveTo>
                <a:lnTo>
                  <a:pt x="1441804" y="272826"/>
                </a:lnTo>
                <a:lnTo>
                  <a:pt x="1441804" y="981545"/>
                </a:lnTo>
                <a:lnTo>
                  <a:pt x="720903" y="1254370"/>
                </a:lnTo>
                <a:lnTo>
                  <a:pt x="1" y="981545"/>
                </a:lnTo>
                <a:lnTo>
                  <a:pt x="1" y="272826"/>
                </a:lnTo>
                <a:lnTo>
                  <a:pt x="720903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shade val="80000"/>
              <a:hueOff val="-57750"/>
              <a:satOff val="2295"/>
              <a:lumOff val="6192"/>
              <a:alphaOff val="0"/>
            </a:schemeClr>
          </a:fillRef>
          <a:effectRef idx="3">
            <a:schemeClr val="accent2">
              <a:shade val="80000"/>
              <a:hueOff val="-57750"/>
              <a:satOff val="2295"/>
              <a:lumOff val="619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7383" tIns="266592" rIns="237384" bIns="266591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Easy </a:t>
            </a:r>
            <a:r>
              <a:rPr lang="en-US" sz="1400" b="1" kern="1200" dirty="0"/>
              <a:t>search</a:t>
            </a:r>
            <a:r>
              <a:rPr lang="en-US" sz="1400" kern="1200" dirty="0"/>
              <a:t> of imported parts by name, type, source system and any attribute</a:t>
            </a:r>
          </a:p>
        </p:txBody>
      </p:sp>
    </p:spTree>
    <p:extLst>
      <p:ext uri="{BB962C8B-B14F-4D97-AF65-F5344CB8AC3E}">
        <p14:creationId xmlns:p14="http://schemas.microsoft.com/office/powerpoint/2010/main" val="1581904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0756" y="91890"/>
            <a:ext cx="6711547" cy="831908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 Thin" panose="020B0403020202020204" pitchFamily="34" charset="0"/>
                <a:cs typeface="Arial" panose="020B0604020202020204" pitchFamily="34" charset="0"/>
              </a:rPr>
              <a:t>Review Changes Side by Side</a:t>
            </a:r>
            <a:endParaRPr lang="de-DE" sz="40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Thin" panose="020B04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DA6556C-2A00-11BC-ABF5-1404CC6BF0E8}"/>
              </a:ext>
            </a:extLst>
          </p:cNvPr>
          <p:cNvSpPr/>
          <p:nvPr/>
        </p:nvSpPr>
        <p:spPr>
          <a:xfrm>
            <a:off x="-977671" y="2750121"/>
            <a:ext cx="1557148" cy="86508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F1BEDFCC-6769-3DFE-09F3-3AE8E4F2C984}"/>
              </a:ext>
            </a:extLst>
          </p:cNvPr>
          <p:cNvSpPr/>
          <p:nvPr/>
        </p:nvSpPr>
        <p:spPr>
          <a:xfrm>
            <a:off x="-977671" y="5197730"/>
            <a:ext cx="1557148" cy="86508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3225B091-C33B-D6FB-EB7A-9F932BEE4105}"/>
              </a:ext>
            </a:extLst>
          </p:cNvPr>
          <p:cNvSpPr/>
          <p:nvPr/>
        </p:nvSpPr>
        <p:spPr>
          <a:xfrm>
            <a:off x="2603773" y="6421535"/>
            <a:ext cx="1609054" cy="86508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C280D75A-1BCF-6757-CC34-4DE21689C285}"/>
              </a:ext>
            </a:extLst>
          </p:cNvPr>
          <p:cNvSpPr/>
          <p:nvPr/>
        </p:nvSpPr>
        <p:spPr>
          <a:xfrm>
            <a:off x="136818" y="1152484"/>
            <a:ext cx="1349083" cy="1470069"/>
          </a:xfrm>
          <a:custGeom>
            <a:avLst/>
            <a:gdLst>
              <a:gd name="connsiteX0" fmla="*/ 0 w 1441805"/>
              <a:gd name="connsiteY0" fmla="*/ 627185 h 1254370"/>
              <a:gd name="connsiteX1" fmla="*/ 313593 w 1441805"/>
              <a:gd name="connsiteY1" fmla="*/ 0 h 1254370"/>
              <a:gd name="connsiteX2" fmla="*/ 1128213 w 1441805"/>
              <a:gd name="connsiteY2" fmla="*/ 0 h 1254370"/>
              <a:gd name="connsiteX3" fmla="*/ 1441805 w 1441805"/>
              <a:gd name="connsiteY3" fmla="*/ 627185 h 1254370"/>
              <a:gd name="connsiteX4" fmla="*/ 1128213 w 1441805"/>
              <a:gd name="connsiteY4" fmla="*/ 1254370 h 1254370"/>
              <a:gd name="connsiteX5" fmla="*/ 313593 w 1441805"/>
              <a:gd name="connsiteY5" fmla="*/ 1254370 h 1254370"/>
              <a:gd name="connsiteX6" fmla="*/ 0 w 1441805"/>
              <a:gd name="connsiteY6" fmla="*/ 627185 h 125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1805" h="1254370">
                <a:moveTo>
                  <a:pt x="720903" y="0"/>
                </a:moveTo>
                <a:lnTo>
                  <a:pt x="1441804" y="272826"/>
                </a:lnTo>
                <a:lnTo>
                  <a:pt x="1441804" y="981545"/>
                </a:lnTo>
                <a:lnTo>
                  <a:pt x="720903" y="1254370"/>
                </a:lnTo>
                <a:lnTo>
                  <a:pt x="1" y="981545"/>
                </a:lnTo>
                <a:lnTo>
                  <a:pt x="1" y="272826"/>
                </a:lnTo>
                <a:lnTo>
                  <a:pt x="720903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shade val="80000"/>
              <a:hueOff val="-115499"/>
              <a:satOff val="4589"/>
              <a:lumOff val="12384"/>
              <a:alphaOff val="0"/>
            </a:schemeClr>
          </a:fillRef>
          <a:effectRef idx="3">
            <a:schemeClr val="accent2">
              <a:shade val="80000"/>
              <a:hueOff val="-115499"/>
              <a:satOff val="4589"/>
              <a:lumOff val="1238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7383" tIns="266592" rIns="237384" bIns="266591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Compare different versions of P&amp;IDs graphically </a:t>
            </a:r>
          </a:p>
        </p:txBody>
      </p:sp>
      <p:pic>
        <p:nvPicPr>
          <p:cNvPr id="5" name="Picture 4" descr="A diagram of a machine&#10;&#10;Description automatically generated">
            <a:extLst>
              <a:ext uri="{FF2B5EF4-FFF2-40B4-BE49-F238E27FC236}">
                <a16:creationId xmlns="" xmlns:a16="http://schemas.microsoft.com/office/drawing/2014/main" id="{7822441E-64EB-5386-3F61-D976FD542B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288" y="2118698"/>
            <a:ext cx="4079605" cy="3305887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="" xmlns:a16="http://schemas.microsoft.com/office/drawing/2014/main" id="{1E2D1EB9-7063-EAA7-C2E8-A30396FDD4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78" y="3116425"/>
            <a:ext cx="6815452" cy="349172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8EF5CF77-CF55-A9B1-8430-CC025ACB5453}"/>
              </a:ext>
            </a:extLst>
          </p:cNvPr>
          <p:cNvCxnSpPr>
            <a:cxnSpLocks/>
          </p:cNvCxnSpPr>
          <p:nvPr/>
        </p:nvCxnSpPr>
        <p:spPr>
          <a:xfrm flipV="1">
            <a:off x="7271239" y="4009292"/>
            <a:ext cx="2594852" cy="1072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158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0756" y="91890"/>
            <a:ext cx="6711547" cy="831908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 Thin" panose="020B0403020202020204" pitchFamily="34" charset="0"/>
                <a:cs typeface="Arial" panose="020B0604020202020204" pitchFamily="34" charset="0"/>
              </a:rPr>
              <a:t>Review Changes Side by Side</a:t>
            </a:r>
            <a:endParaRPr lang="de-DE" sz="40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Thin" panose="020B04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DA6556C-2A00-11BC-ABF5-1404CC6BF0E8}"/>
              </a:ext>
            </a:extLst>
          </p:cNvPr>
          <p:cNvSpPr/>
          <p:nvPr/>
        </p:nvSpPr>
        <p:spPr>
          <a:xfrm>
            <a:off x="-977671" y="2750121"/>
            <a:ext cx="1557148" cy="86508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F1BEDFCC-6769-3DFE-09F3-3AE8E4F2C984}"/>
              </a:ext>
            </a:extLst>
          </p:cNvPr>
          <p:cNvSpPr/>
          <p:nvPr/>
        </p:nvSpPr>
        <p:spPr>
          <a:xfrm>
            <a:off x="-977671" y="5197730"/>
            <a:ext cx="1557148" cy="86508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3225B091-C33B-D6FB-EB7A-9F932BEE4105}"/>
              </a:ext>
            </a:extLst>
          </p:cNvPr>
          <p:cNvSpPr/>
          <p:nvPr/>
        </p:nvSpPr>
        <p:spPr>
          <a:xfrm>
            <a:off x="2603773" y="6421535"/>
            <a:ext cx="1609054" cy="86508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C280D75A-1BCF-6757-CC34-4DE21689C285}"/>
              </a:ext>
            </a:extLst>
          </p:cNvPr>
          <p:cNvSpPr/>
          <p:nvPr/>
        </p:nvSpPr>
        <p:spPr>
          <a:xfrm>
            <a:off x="136818" y="1152484"/>
            <a:ext cx="1349083" cy="1470069"/>
          </a:xfrm>
          <a:custGeom>
            <a:avLst/>
            <a:gdLst>
              <a:gd name="connsiteX0" fmla="*/ 0 w 1441805"/>
              <a:gd name="connsiteY0" fmla="*/ 627185 h 1254370"/>
              <a:gd name="connsiteX1" fmla="*/ 313593 w 1441805"/>
              <a:gd name="connsiteY1" fmla="*/ 0 h 1254370"/>
              <a:gd name="connsiteX2" fmla="*/ 1128213 w 1441805"/>
              <a:gd name="connsiteY2" fmla="*/ 0 h 1254370"/>
              <a:gd name="connsiteX3" fmla="*/ 1441805 w 1441805"/>
              <a:gd name="connsiteY3" fmla="*/ 627185 h 1254370"/>
              <a:gd name="connsiteX4" fmla="*/ 1128213 w 1441805"/>
              <a:gd name="connsiteY4" fmla="*/ 1254370 h 1254370"/>
              <a:gd name="connsiteX5" fmla="*/ 313593 w 1441805"/>
              <a:gd name="connsiteY5" fmla="*/ 1254370 h 1254370"/>
              <a:gd name="connsiteX6" fmla="*/ 0 w 1441805"/>
              <a:gd name="connsiteY6" fmla="*/ 627185 h 125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1805" h="1254370">
                <a:moveTo>
                  <a:pt x="720903" y="0"/>
                </a:moveTo>
                <a:lnTo>
                  <a:pt x="1441804" y="272826"/>
                </a:lnTo>
                <a:lnTo>
                  <a:pt x="1441804" y="981545"/>
                </a:lnTo>
                <a:lnTo>
                  <a:pt x="720903" y="1254370"/>
                </a:lnTo>
                <a:lnTo>
                  <a:pt x="1" y="981545"/>
                </a:lnTo>
                <a:lnTo>
                  <a:pt x="1" y="272826"/>
                </a:lnTo>
                <a:lnTo>
                  <a:pt x="720903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shade val="80000"/>
              <a:hueOff val="-115499"/>
              <a:satOff val="4589"/>
              <a:lumOff val="12384"/>
              <a:alphaOff val="0"/>
            </a:schemeClr>
          </a:fillRef>
          <a:effectRef idx="3">
            <a:schemeClr val="accent2">
              <a:shade val="80000"/>
              <a:hueOff val="-115499"/>
              <a:satOff val="4589"/>
              <a:lumOff val="1238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7383" tIns="266592" rIns="237384" bIns="266591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Compare different versions of P&amp;ID graphically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="" xmlns:a16="http://schemas.microsoft.com/office/drawing/2014/main" id="{E84D1DF6-0BC0-8375-E536-1DB3A1FEA7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" t="11911" r="4717" b="7100"/>
          <a:stretch/>
        </p:blipFill>
        <p:spPr>
          <a:xfrm>
            <a:off x="2476568" y="1152484"/>
            <a:ext cx="9578619" cy="550237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4B714CB0-12A8-64A1-07BA-E66762183C22}"/>
              </a:ext>
            </a:extLst>
          </p:cNvPr>
          <p:cNvSpPr/>
          <p:nvPr/>
        </p:nvSpPr>
        <p:spPr>
          <a:xfrm>
            <a:off x="5349243" y="3756307"/>
            <a:ext cx="830580" cy="55626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B386F971-BAB2-C094-0347-A93CEE23CE20}"/>
              </a:ext>
            </a:extLst>
          </p:cNvPr>
          <p:cNvSpPr/>
          <p:nvPr/>
        </p:nvSpPr>
        <p:spPr>
          <a:xfrm>
            <a:off x="5372100" y="4442107"/>
            <a:ext cx="830580" cy="75562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D56A1056-D05F-3945-FBE5-9DB5DBEA31EA}"/>
              </a:ext>
            </a:extLst>
          </p:cNvPr>
          <p:cNvSpPr/>
          <p:nvPr/>
        </p:nvSpPr>
        <p:spPr>
          <a:xfrm>
            <a:off x="5349243" y="6187439"/>
            <a:ext cx="830580" cy="398755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08FE86DF-1189-EBE0-2D8D-70368B37653F}"/>
              </a:ext>
            </a:extLst>
          </p:cNvPr>
          <p:cNvSpPr/>
          <p:nvPr/>
        </p:nvSpPr>
        <p:spPr>
          <a:xfrm>
            <a:off x="8473442" y="4242729"/>
            <a:ext cx="830580" cy="75562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37CDBE6C-F6A0-F62C-B217-DE0E7E5F49B4}"/>
              </a:ext>
            </a:extLst>
          </p:cNvPr>
          <p:cNvSpPr/>
          <p:nvPr/>
        </p:nvSpPr>
        <p:spPr>
          <a:xfrm>
            <a:off x="11148061" y="5335383"/>
            <a:ext cx="830580" cy="398755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0ABE12C7-7600-C8B6-85ED-1E9C53C4D857}"/>
              </a:ext>
            </a:extLst>
          </p:cNvPr>
          <p:cNvSpPr/>
          <p:nvPr/>
        </p:nvSpPr>
        <p:spPr>
          <a:xfrm>
            <a:off x="852326" y="2371682"/>
            <a:ext cx="1349083" cy="1470069"/>
          </a:xfrm>
          <a:custGeom>
            <a:avLst/>
            <a:gdLst>
              <a:gd name="connsiteX0" fmla="*/ 0 w 1441805"/>
              <a:gd name="connsiteY0" fmla="*/ 627185 h 1254370"/>
              <a:gd name="connsiteX1" fmla="*/ 313593 w 1441805"/>
              <a:gd name="connsiteY1" fmla="*/ 0 h 1254370"/>
              <a:gd name="connsiteX2" fmla="*/ 1128213 w 1441805"/>
              <a:gd name="connsiteY2" fmla="*/ 0 h 1254370"/>
              <a:gd name="connsiteX3" fmla="*/ 1441805 w 1441805"/>
              <a:gd name="connsiteY3" fmla="*/ 627185 h 1254370"/>
              <a:gd name="connsiteX4" fmla="*/ 1128213 w 1441805"/>
              <a:gd name="connsiteY4" fmla="*/ 1254370 h 1254370"/>
              <a:gd name="connsiteX5" fmla="*/ 313593 w 1441805"/>
              <a:gd name="connsiteY5" fmla="*/ 1254370 h 1254370"/>
              <a:gd name="connsiteX6" fmla="*/ 0 w 1441805"/>
              <a:gd name="connsiteY6" fmla="*/ 627185 h 125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1805" h="1254370">
                <a:moveTo>
                  <a:pt x="720903" y="0"/>
                </a:moveTo>
                <a:lnTo>
                  <a:pt x="1441804" y="272826"/>
                </a:lnTo>
                <a:lnTo>
                  <a:pt x="1441804" y="981545"/>
                </a:lnTo>
                <a:lnTo>
                  <a:pt x="720903" y="1254370"/>
                </a:lnTo>
                <a:lnTo>
                  <a:pt x="1" y="981545"/>
                </a:lnTo>
                <a:lnTo>
                  <a:pt x="1" y="272826"/>
                </a:lnTo>
                <a:lnTo>
                  <a:pt x="720903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shade val="80000"/>
              <a:hueOff val="-115499"/>
              <a:satOff val="4589"/>
              <a:lumOff val="12384"/>
              <a:alphaOff val="0"/>
            </a:schemeClr>
          </a:fillRef>
          <a:effectRef idx="3">
            <a:schemeClr val="accent2">
              <a:shade val="80000"/>
              <a:hueOff val="-115499"/>
              <a:satOff val="4589"/>
              <a:lumOff val="1238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7383" tIns="266592" rIns="237384" bIns="266591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And </a:t>
            </a:r>
            <a:r>
              <a:rPr lang="en-US" sz="1400" dirty="0"/>
              <a:t>v</a:t>
            </a:r>
            <a:r>
              <a:rPr lang="en-US" sz="1400" kern="1200" dirty="0"/>
              <a:t>iew logical changes in topology</a:t>
            </a:r>
          </a:p>
        </p:txBody>
      </p:sp>
    </p:spTree>
    <p:extLst>
      <p:ext uri="{BB962C8B-B14F-4D97-AF65-F5344CB8AC3E}">
        <p14:creationId xmlns:p14="http://schemas.microsoft.com/office/powerpoint/2010/main" val="1107368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0756" y="91890"/>
            <a:ext cx="6711547" cy="831908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 Thin" panose="020B0403020202020204" pitchFamily="34" charset="0"/>
                <a:cs typeface="Arial" panose="020B0604020202020204" pitchFamily="34" charset="0"/>
              </a:rPr>
              <a:t>Review Changes Side by Side</a:t>
            </a:r>
            <a:endParaRPr lang="de-DE" sz="40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Thin" panose="020B04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DA6556C-2A00-11BC-ABF5-1404CC6BF0E8}"/>
              </a:ext>
            </a:extLst>
          </p:cNvPr>
          <p:cNvSpPr/>
          <p:nvPr/>
        </p:nvSpPr>
        <p:spPr>
          <a:xfrm>
            <a:off x="-977671" y="2750121"/>
            <a:ext cx="1557148" cy="86508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F1BEDFCC-6769-3DFE-09F3-3AE8E4F2C984}"/>
              </a:ext>
            </a:extLst>
          </p:cNvPr>
          <p:cNvSpPr/>
          <p:nvPr/>
        </p:nvSpPr>
        <p:spPr>
          <a:xfrm>
            <a:off x="-977671" y="5197730"/>
            <a:ext cx="1557148" cy="86508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3225B091-C33B-D6FB-EB7A-9F932BEE4105}"/>
              </a:ext>
            </a:extLst>
          </p:cNvPr>
          <p:cNvSpPr/>
          <p:nvPr/>
        </p:nvSpPr>
        <p:spPr>
          <a:xfrm>
            <a:off x="2603773" y="6421535"/>
            <a:ext cx="1609054" cy="86508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C280D75A-1BCF-6757-CC34-4DE21689C285}"/>
              </a:ext>
            </a:extLst>
          </p:cNvPr>
          <p:cNvSpPr/>
          <p:nvPr/>
        </p:nvSpPr>
        <p:spPr>
          <a:xfrm>
            <a:off x="136818" y="1152484"/>
            <a:ext cx="1349083" cy="1470069"/>
          </a:xfrm>
          <a:custGeom>
            <a:avLst/>
            <a:gdLst>
              <a:gd name="connsiteX0" fmla="*/ 0 w 1441805"/>
              <a:gd name="connsiteY0" fmla="*/ 627185 h 1254370"/>
              <a:gd name="connsiteX1" fmla="*/ 313593 w 1441805"/>
              <a:gd name="connsiteY1" fmla="*/ 0 h 1254370"/>
              <a:gd name="connsiteX2" fmla="*/ 1128213 w 1441805"/>
              <a:gd name="connsiteY2" fmla="*/ 0 h 1254370"/>
              <a:gd name="connsiteX3" fmla="*/ 1441805 w 1441805"/>
              <a:gd name="connsiteY3" fmla="*/ 627185 h 1254370"/>
              <a:gd name="connsiteX4" fmla="*/ 1128213 w 1441805"/>
              <a:gd name="connsiteY4" fmla="*/ 1254370 h 1254370"/>
              <a:gd name="connsiteX5" fmla="*/ 313593 w 1441805"/>
              <a:gd name="connsiteY5" fmla="*/ 1254370 h 1254370"/>
              <a:gd name="connsiteX6" fmla="*/ 0 w 1441805"/>
              <a:gd name="connsiteY6" fmla="*/ 627185 h 125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1805" h="1254370">
                <a:moveTo>
                  <a:pt x="720903" y="0"/>
                </a:moveTo>
                <a:lnTo>
                  <a:pt x="1441804" y="272826"/>
                </a:lnTo>
                <a:lnTo>
                  <a:pt x="1441804" y="981545"/>
                </a:lnTo>
                <a:lnTo>
                  <a:pt x="720903" y="1254370"/>
                </a:lnTo>
                <a:lnTo>
                  <a:pt x="1" y="981545"/>
                </a:lnTo>
                <a:lnTo>
                  <a:pt x="1" y="272826"/>
                </a:lnTo>
                <a:lnTo>
                  <a:pt x="720903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shade val="80000"/>
              <a:hueOff val="-115499"/>
              <a:satOff val="4589"/>
              <a:lumOff val="12384"/>
              <a:alphaOff val="0"/>
            </a:schemeClr>
          </a:fillRef>
          <a:effectRef idx="3">
            <a:schemeClr val="accent2">
              <a:shade val="80000"/>
              <a:hueOff val="-115499"/>
              <a:satOff val="4589"/>
              <a:lumOff val="1238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7383" tIns="266592" rIns="237384" bIns="266591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Compare different versions of P&amp;IDs 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7610122D-B5A9-44FD-3E65-6CD890581F0A}"/>
              </a:ext>
            </a:extLst>
          </p:cNvPr>
          <p:cNvSpPr/>
          <p:nvPr/>
        </p:nvSpPr>
        <p:spPr>
          <a:xfrm>
            <a:off x="852326" y="2371682"/>
            <a:ext cx="1349083" cy="1470069"/>
          </a:xfrm>
          <a:custGeom>
            <a:avLst/>
            <a:gdLst>
              <a:gd name="connsiteX0" fmla="*/ 0 w 1441805"/>
              <a:gd name="connsiteY0" fmla="*/ 627185 h 1254370"/>
              <a:gd name="connsiteX1" fmla="*/ 313593 w 1441805"/>
              <a:gd name="connsiteY1" fmla="*/ 0 h 1254370"/>
              <a:gd name="connsiteX2" fmla="*/ 1128213 w 1441805"/>
              <a:gd name="connsiteY2" fmla="*/ 0 h 1254370"/>
              <a:gd name="connsiteX3" fmla="*/ 1441805 w 1441805"/>
              <a:gd name="connsiteY3" fmla="*/ 627185 h 1254370"/>
              <a:gd name="connsiteX4" fmla="*/ 1128213 w 1441805"/>
              <a:gd name="connsiteY4" fmla="*/ 1254370 h 1254370"/>
              <a:gd name="connsiteX5" fmla="*/ 313593 w 1441805"/>
              <a:gd name="connsiteY5" fmla="*/ 1254370 h 1254370"/>
              <a:gd name="connsiteX6" fmla="*/ 0 w 1441805"/>
              <a:gd name="connsiteY6" fmla="*/ 627185 h 125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1805" h="1254370">
                <a:moveTo>
                  <a:pt x="720903" y="0"/>
                </a:moveTo>
                <a:lnTo>
                  <a:pt x="1441804" y="272826"/>
                </a:lnTo>
                <a:lnTo>
                  <a:pt x="1441804" y="981545"/>
                </a:lnTo>
                <a:lnTo>
                  <a:pt x="720903" y="1254370"/>
                </a:lnTo>
                <a:lnTo>
                  <a:pt x="1" y="981545"/>
                </a:lnTo>
                <a:lnTo>
                  <a:pt x="1" y="272826"/>
                </a:lnTo>
                <a:lnTo>
                  <a:pt x="720903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shade val="80000"/>
              <a:hueOff val="-115499"/>
              <a:satOff val="4589"/>
              <a:lumOff val="12384"/>
              <a:alphaOff val="0"/>
            </a:schemeClr>
          </a:fillRef>
          <a:effectRef idx="3">
            <a:schemeClr val="accent2">
              <a:shade val="80000"/>
              <a:hueOff val="-115499"/>
              <a:satOff val="4589"/>
              <a:lumOff val="1238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7383" tIns="266592" rIns="237384" bIns="266591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And </a:t>
            </a:r>
            <a:r>
              <a:rPr lang="en-US" sz="1400" dirty="0"/>
              <a:t>v</a:t>
            </a:r>
            <a:r>
              <a:rPr lang="en-US" sz="1400" kern="1200" dirty="0"/>
              <a:t>iew logical changes in topology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="" xmlns:a16="http://schemas.microsoft.com/office/drawing/2014/main" id="{8B7FA1EC-175A-9193-00B9-F3A96A6057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" t="8338" r="719" b="1353"/>
          <a:stretch/>
        </p:blipFill>
        <p:spPr>
          <a:xfrm>
            <a:off x="2445052" y="1272541"/>
            <a:ext cx="9610135" cy="5349239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9D89648E-5B4E-AA21-D201-1CA22EE59C25}"/>
              </a:ext>
            </a:extLst>
          </p:cNvPr>
          <p:cNvSpPr/>
          <p:nvPr/>
        </p:nvSpPr>
        <p:spPr>
          <a:xfrm>
            <a:off x="136818" y="3615203"/>
            <a:ext cx="1349083" cy="1470069"/>
          </a:xfrm>
          <a:custGeom>
            <a:avLst/>
            <a:gdLst>
              <a:gd name="connsiteX0" fmla="*/ 0 w 1441805"/>
              <a:gd name="connsiteY0" fmla="*/ 627185 h 1254370"/>
              <a:gd name="connsiteX1" fmla="*/ 313593 w 1441805"/>
              <a:gd name="connsiteY1" fmla="*/ 0 h 1254370"/>
              <a:gd name="connsiteX2" fmla="*/ 1128213 w 1441805"/>
              <a:gd name="connsiteY2" fmla="*/ 0 h 1254370"/>
              <a:gd name="connsiteX3" fmla="*/ 1441805 w 1441805"/>
              <a:gd name="connsiteY3" fmla="*/ 627185 h 1254370"/>
              <a:gd name="connsiteX4" fmla="*/ 1128213 w 1441805"/>
              <a:gd name="connsiteY4" fmla="*/ 1254370 h 1254370"/>
              <a:gd name="connsiteX5" fmla="*/ 313593 w 1441805"/>
              <a:gd name="connsiteY5" fmla="*/ 1254370 h 1254370"/>
              <a:gd name="connsiteX6" fmla="*/ 0 w 1441805"/>
              <a:gd name="connsiteY6" fmla="*/ 627185 h 125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1805" h="1254370">
                <a:moveTo>
                  <a:pt x="720903" y="0"/>
                </a:moveTo>
                <a:lnTo>
                  <a:pt x="1441804" y="272826"/>
                </a:lnTo>
                <a:lnTo>
                  <a:pt x="1441804" y="981545"/>
                </a:lnTo>
                <a:lnTo>
                  <a:pt x="720903" y="1254370"/>
                </a:lnTo>
                <a:lnTo>
                  <a:pt x="1" y="981545"/>
                </a:lnTo>
                <a:lnTo>
                  <a:pt x="1" y="272826"/>
                </a:lnTo>
                <a:lnTo>
                  <a:pt x="720903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shade val="80000"/>
              <a:hueOff val="-115499"/>
              <a:satOff val="4589"/>
              <a:lumOff val="12384"/>
              <a:alphaOff val="0"/>
            </a:schemeClr>
          </a:fillRef>
          <a:effectRef idx="3">
            <a:schemeClr val="accent2">
              <a:shade val="80000"/>
              <a:hueOff val="-115499"/>
              <a:satOff val="4589"/>
              <a:lumOff val="1238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7383" tIns="266592" rIns="237384" bIns="266591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Compare isometrics </a:t>
            </a:r>
            <a:r>
              <a:rPr lang="en-US" sz="1400" dirty="0"/>
              <a:t>against</a:t>
            </a:r>
            <a:r>
              <a:rPr lang="en-US" sz="1400" kern="1200" dirty="0"/>
              <a:t> P&amp;ID</a:t>
            </a:r>
          </a:p>
        </p:txBody>
      </p:sp>
    </p:spTree>
    <p:extLst>
      <p:ext uri="{BB962C8B-B14F-4D97-AF65-F5344CB8AC3E}">
        <p14:creationId xmlns:p14="http://schemas.microsoft.com/office/powerpoint/2010/main" val="399334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0756" y="91890"/>
            <a:ext cx="6711547" cy="831908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 Thin" panose="020B0403020202020204" pitchFamily="34" charset="0"/>
                <a:cs typeface="Arial" panose="020B0604020202020204" pitchFamily="34" charset="0"/>
              </a:rPr>
              <a:t>Review Changes Side by Side</a:t>
            </a:r>
            <a:endParaRPr lang="de-DE" sz="40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Thin" panose="020B04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DA6556C-2A00-11BC-ABF5-1404CC6BF0E8}"/>
              </a:ext>
            </a:extLst>
          </p:cNvPr>
          <p:cNvSpPr/>
          <p:nvPr/>
        </p:nvSpPr>
        <p:spPr>
          <a:xfrm>
            <a:off x="-977671" y="2750121"/>
            <a:ext cx="1557148" cy="86508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F1BEDFCC-6769-3DFE-09F3-3AE8E4F2C984}"/>
              </a:ext>
            </a:extLst>
          </p:cNvPr>
          <p:cNvSpPr/>
          <p:nvPr/>
        </p:nvSpPr>
        <p:spPr>
          <a:xfrm>
            <a:off x="-977671" y="5197730"/>
            <a:ext cx="1557148" cy="86508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3225B091-C33B-D6FB-EB7A-9F932BEE4105}"/>
              </a:ext>
            </a:extLst>
          </p:cNvPr>
          <p:cNvSpPr/>
          <p:nvPr/>
        </p:nvSpPr>
        <p:spPr>
          <a:xfrm>
            <a:off x="2603773" y="6421535"/>
            <a:ext cx="1609054" cy="86508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C280D75A-1BCF-6757-CC34-4DE21689C285}"/>
              </a:ext>
            </a:extLst>
          </p:cNvPr>
          <p:cNvSpPr/>
          <p:nvPr/>
        </p:nvSpPr>
        <p:spPr>
          <a:xfrm>
            <a:off x="136818" y="1152484"/>
            <a:ext cx="1349083" cy="1470069"/>
          </a:xfrm>
          <a:custGeom>
            <a:avLst/>
            <a:gdLst>
              <a:gd name="connsiteX0" fmla="*/ 0 w 1441805"/>
              <a:gd name="connsiteY0" fmla="*/ 627185 h 1254370"/>
              <a:gd name="connsiteX1" fmla="*/ 313593 w 1441805"/>
              <a:gd name="connsiteY1" fmla="*/ 0 h 1254370"/>
              <a:gd name="connsiteX2" fmla="*/ 1128213 w 1441805"/>
              <a:gd name="connsiteY2" fmla="*/ 0 h 1254370"/>
              <a:gd name="connsiteX3" fmla="*/ 1441805 w 1441805"/>
              <a:gd name="connsiteY3" fmla="*/ 627185 h 1254370"/>
              <a:gd name="connsiteX4" fmla="*/ 1128213 w 1441805"/>
              <a:gd name="connsiteY4" fmla="*/ 1254370 h 1254370"/>
              <a:gd name="connsiteX5" fmla="*/ 313593 w 1441805"/>
              <a:gd name="connsiteY5" fmla="*/ 1254370 h 1254370"/>
              <a:gd name="connsiteX6" fmla="*/ 0 w 1441805"/>
              <a:gd name="connsiteY6" fmla="*/ 627185 h 125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1805" h="1254370">
                <a:moveTo>
                  <a:pt x="720903" y="0"/>
                </a:moveTo>
                <a:lnTo>
                  <a:pt x="1441804" y="272826"/>
                </a:lnTo>
                <a:lnTo>
                  <a:pt x="1441804" y="981545"/>
                </a:lnTo>
                <a:lnTo>
                  <a:pt x="720903" y="1254370"/>
                </a:lnTo>
                <a:lnTo>
                  <a:pt x="1" y="981545"/>
                </a:lnTo>
                <a:lnTo>
                  <a:pt x="1" y="272826"/>
                </a:lnTo>
                <a:lnTo>
                  <a:pt x="720903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shade val="80000"/>
              <a:hueOff val="-115499"/>
              <a:satOff val="4589"/>
              <a:lumOff val="12384"/>
              <a:alphaOff val="0"/>
            </a:schemeClr>
          </a:fillRef>
          <a:effectRef idx="3">
            <a:schemeClr val="accent2">
              <a:shade val="80000"/>
              <a:hueOff val="-115499"/>
              <a:satOff val="4589"/>
              <a:lumOff val="1238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7383" tIns="266592" rIns="237384" bIns="266591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Compare different versions of P&amp;IDs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9D89648E-5B4E-AA21-D201-1CA22EE59C25}"/>
              </a:ext>
            </a:extLst>
          </p:cNvPr>
          <p:cNvSpPr/>
          <p:nvPr/>
        </p:nvSpPr>
        <p:spPr>
          <a:xfrm>
            <a:off x="136818" y="3615203"/>
            <a:ext cx="1349083" cy="1470069"/>
          </a:xfrm>
          <a:custGeom>
            <a:avLst/>
            <a:gdLst>
              <a:gd name="connsiteX0" fmla="*/ 0 w 1441805"/>
              <a:gd name="connsiteY0" fmla="*/ 627185 h 1254370"/>
              <a:gd name="connsiteX1" fmla="*/ 313593 w 1441805"/>
              <a:gd name="connsiteY1" fmla="*/ 0 h 1254370"/>
              <a:gd name="connsiteX2" fmla="*/ 1128213 w 1441805"/>
              <a:gd name="connsiteY2" fmla="*/ 0 h 1254370"/>
              <a:gd name="connsiteX3" fmla="*/ 1441805 w 1441805"/>
              <a:gd name="connsiteY3" fmla="*/ 627185 h 1254370"/>
              <a:gd name="connsiteX4" fmla="*/ 1128213 w 1441805"/>
              <a:gd name="connsiteY4" fmla="*/ 1254370 h 1254370"/>
              <a:gd name="connsiteX5" fmla="*/ 313593 w 1441805"/>
              <a:gd name="connsiteY5" fmla="*/ 1254370 h 1254370"/>
              <a:gd name="connsiteX6" fmla="*/ 0 w 1441805"/>
              <a:gd name="connsiteY6" fmla="*/ 627185 h 125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1805" h="1254370">
                <a:moveTo>
                  <a:pt x="720903" y="0"/>
                </a:moveTo>
                <a:lnTo>
                  <a:pt x="1441804" y="272826"/>
                </a:lnTo>
                <a:lnTo>
                  <a:pt x="1441804" y="981545"/>
                </a:lnTo>
                <a:lnTo>
                  <a:pt x="720903" y="1254370"/>
                </a:lnTo>
                <a:lnTo>
                  <a:pt x="1" y="981545"/>
                </a:lnTo>
                <a:lnTo>
                  <a:pt x="1" y="272826"/>
                </a:lnTo>
                <a:lnTo>
                  <a:pt x="720903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shade val="80000"/>
              <a:hueOff val="-115499"/>
              <a:satOff val="4589"/>
              <a:lumOff val="12384"/>
              <a:alphaOff val="0"/>
            </a:schemeClr>
          </a:fillRef>
          <a:effectRef idx="3">
            <a:schemeClr val="accent2">
              <a:shade val="80000"/>
              <a:hueOff val="-115499"/>
              <a:satOff val="4589"/>
              <a:lumOff val="1238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7383" tIns="266592" rIns="237384" bIns="266591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Compare isometrics against P&amp;ID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AC0872D4-88AB-7A97-3FAC-BCD4F0169C4B}"/>
              </a:ext>
            </a:extLst>
          </p:cNvPr>
          <p:cNvSpPr/>
          <p:nvPr/>
        </p:nvSpPr>
        <p:spPr>
          <a:xfrm>
            <a:off x="852326" y="4895233"/>
            <a:ext cx="1349083" cy="1470069"/>
          </a:xfrm>
          <a:custGeom>
            <a:avLst/>
            <a:gdLst>
              <a:gd name="connsiteX0" fmla="*/ 0 w 1441805"/>
              <a:gd name="connsiteY0" fmla="*/ 627185 h 1254370"/>
              <a:gd name="connsiteX1" fmla="*/ 313593 w 1441805"/>
              <a:gd name="connsiteY1" fmla="*/ 0 h 1254370"/>
              <a:gd name="connsiteX2" fmla="*/ 1128213 w 1441805"/>
              <a:gd name="connsiteY2" fmla="*/ 0 h 1254370"/>
              <a:gd name="connsiteX3" fmla="*/ 1441805 w 1441805"/>
              <a:gd name="connsiteY3" fmla="*/ 627185 h 1254370"/>
              <a:gd name="connsiteX4" fmla="*/ 1128213 w 1441805"/>
              <a:gd name="connsiteY4" fmla="*/ 1254370 h 1254370"/>
              <a:gd name="connsiteX5" fmla="*/ 313593 w 1441805"/>
              <a:gd name="connsiteY5" fmla="*/ 1254370 h 1254370"/>
              <a:gd name="connsiteX6" fmla="*/ 0 w 1441805"/>
              <a:gd name="connsiteY6" fmla="*/ 627185 h 125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1805" h="1254370">
                <a:moveTo>
                  <a:pt x="720903" y="0"/>
                </a:moveTo>
                <a:lnTo>
                  <a:pt x="1441804" y="272826"/>
                </a:lnTo>
                <a:lnTo>
                  <a:pt x="1441804" y="981545"/>
                </a:lnTo>
                <a:lnTo>
                  <a:pt x="720903" y="1254370"/>
                </a:lnTo>
                <a:lnTo>
                  <a:pt x="1" y="981545"/>
                </a:lnTo>
                <a:lnTo>
                  <a:pt x="1" y="272826"/>
                </a:lnTo>
                <a:lnTo>
                  <a:pt x="720903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shade val="80000"/>
              <a:hueOff val="-115499"/>
              <a:satOff val="4589"/>
              <a:lumOff val="12384"/>
              <a:alphaOff val="0"/>
            </a:schemeClr>
          </a:fillRef>
          <a:effectRef idx="3">
            <a:schemeClr val="accent2">
              <a:shade val="80000"/>
              <a:hueOff val="-115499"/>
              <a:satOff val="4589"/>
              <a:lumOff val="1238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7383" tIns="266592" rIns="237384" bIns="266591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dirty="0">
                <a:solidFill>
                  <a:schemeClr val="tx2"/>
                </a:solidFill>
              </a:rPr>
              <a:t>And their topology</a:t>
            </a:r>
            <a:endParaRPr lang="en-US" sz="1400" kern="1200" dirty="0">
              <a:solidFill>
                <a:schemeClr val="tx2"/>
              </a:solidFill>
            </a:endParaRP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="" xmlns:a16="http://schemas.microsoft.com/office/drawing/2014/main" id="{4B65B44D-36AA-D0F7-120C-6637EB723F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71" t="11152" r="3882" b="6284"/>
          <a:stretch/>
        </p:blipFill>
        <p:spPr>
          <a:xfrm>
            <a:off x="2316480" y="1219837"/>
            <a:ext cx="9738702" cy="521870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122D9E5B-DDBF-1D10-14F5-DEE0004BB2D8}"/>
              </a:ext>
            </a:extLst>
          </p:cNvPr>
          <p:cNvSpPr/>
          <p:nvPr/>
        </p:nvSpPr>
        <p:spPr>
          <a:xfrm>
            <a:off x="6355250" y="3285490"/>
            <a:ext cx="830580" cy="55626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121C005D-132A-D57C-D693-4FC1FFC7A17A}"/>
              </a:ext>
            </a:extLst>
          </p:cNvPr>
          <p:cNvSpPr/>
          <p:nvPr/>
        </p:nvSpPr>
        <p:spPr>
          <a:xfrm>
            <a:off x="6355250" y="5074008"/>
            <a:ext cx="830580" cy="900073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BE9E2EF3-7044-24AB-E41C-F80DE345F45B}"/>
              </a:ext>
            </a:extLst>
          </p:cNvPr>
          <p:cNvSpPr/>
          <p:nvPr/>
        </p:nvSpPr>
        <p:spPr>
          <a:xfrm>
            <a:off x="6355250" y="4312919"/>
            <a:ext cx="830580" cy="366687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1C7C030F-A1B1-6788-298D-736423AD1E6E}"/>
              </a:ext>
            </a:extLst>
          </p:cNvPr>
          <p:cNvSpPr/>
          <p:nvPr/>
        </p:nvSpPr>
        <p:spPr>
          <a:xfrm>
            <a:off x="852326" y="2371682"/>
            <a:ext cx="1349083" cy="1470069"/>
          </a:xfrm>
          <a:custGeom>
            <a:avLst/>
            <a:gdLst>
              <a:gd name="connsiteX0" fmla="*/ 0 w 1441805"/>
              <a:gd name="connsiteY0" fmla="*/ 627185 h 1254370"/>
              <a:gd name="connsiteX1" fmla="*/ 313593 w 1441805"/>
              <a:gd name="connsiteY1" fmla="*/ 0 h 1254370"/>
              <a:gd name="connsiteX2" fmla="*/ 1128213 w 1441805"/>
              <a:gd name="connsiteY2" fmla="*/ 0 h 1254370"/>
              <a:gd name="connsiteX3" fmla="*/ 1441805 w 1441805"/>
              <a:gd name="connsiteY3" fmla="*/ 627185 h 1254370"/>
              <a:gd name="connsiteX4" fmla="*/ 1128213 w 1441805"/>
              <a:gd name="connsiteY4" fmla="*/ 1254370 h 1254370"/>
              <a:gd name="connsiteX5" fmla="*/ 313593 w 1441805"/>
              <a:gd name="connsiteY5" fmla="*/ 1254370 h 1254370"/>
              <a:gd name="connsiteX6" fmla="*/ 0 w 1441805"/>
              <a:gd name="connsiteY6" fmla="*/ 627185 h 125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1805" h="1254370">
                <a:moveTo>
                  <a:pt x="720903" y="0"/>
                </a:moveTo>
                <a:lnTo>
                  <a:pt x="1441804" y="272826"/>
                </a:lnTo>
                <a:lnTo>
                  <a:pt x="1441804" y="981545"/>
                </a:lnTo>
                <a:lnTo>
                  <a:pt x="720903" y="1254370"/>
                </a:lnTo>
                <a:lnTo>
                  <a:pt x="1" y="981545"/>
                </a:lnTo>
                <a:lnTo>
                  <a:pt x="1" y="272826"/>
                </a:lnTo>
                <a:lnTo>
                  <a:pt x="720903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shade val="80000"/>
              <a:hueOff val="-115499"/>
              <a:satOff val="4589"/>
              <a:lumOff val="12384"/>
              <a:alphaOff val="0"/>
            </a:schemeClr>
          </a:fillRef>
          <a:effectRef idx="3">
            <a:schemeClr val="accent2">
              <a:shade val="80000"/>
              <a:hueOff val="-115499"/>
              <a:satOff val="4589"/>
              <a:lumOff val="1238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7383" tIns="266592" rIns="237384" bIns="266591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And </a:t>
            </a:r>
            <a:r>
              <a:rPr lang="en-US" sz="1400" dirty="0"/>
              <a:t>v</a:t>
            </a:r>
            <a:r>
              <a:rPr lang="en-US" sz="1400" kern="1200" dirty="0"/>
              <a:t>iew logical changes in topology</a:t>
            </a:r>
          </a:p>
        </p:txBody>
      </p:sp>
    </p:spTree>
    <p:extLst>
      <p:ext uri="{BB962C8B-B14F-4D97-AF65-F5344CB8AC3E}">
        <p14:creationId xmlns:p14="http://schemas.microsoft.com/office/powerpoint/2010/main" val="313846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0756" y="91890"/>
            <a:ext cx="6711547" cy="83190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 Thin" panose="020B0403020202020204" pitchFamily="34" charset="0"/>
                <a:cs typeface="Arial" panose="020B0604020202020204" pitchFamily="34" charset="0"/>
              </a:rPr>
              <a:t>Summary/ Report</a:t>
            </a:r>
            <a:endParaRPr lang="de-DE" sz="40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Thin" panose="020B04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DA6556C-2A00-11BC-ABF5-1404CC6BF0E8}"/>
              </a:ext>
            </a:extLst>
          </p:cNvPr>
          <p:cNvSpPr/>
          <p:nvPr/>
        </p:nvSpPr>
        <p:spPr>
          <a:xfrm>
            <a:off x="-977671" y="2750121"/>
            <a:ext cx="1557148" cy="86508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F1BEDFCC-6769-3DFE-09F3-3AE8E4F2C984}"/>
              </a:ext>
            </a:extLst>
          </p:cNvPr>
          <p:cNvSpPr/>
          <p:nvPr/>
        </p:nvSpPr>
        <p:spPr>
          <a:xfrm>
            <a:off x="-977671" y="5197730"/>
            <a:ext cx="1557148" cy="86508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3225B091-C33B-D6FB-EB7A-9F932BEE4105}"/>
              </a:ext>
            </a:extLst>
          </p:cNvPr>
          <p:cNvSpPr/>
          <p:nvPr/>
        </p:nvSpPr>
        <p:spPr>
          <a:xfrm>
            <a:off x="2603773" y="6421535"/>
            <a:ext cx="1609054" cy="86508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C280D75A-1BCF-6757-CC34-4DE21689C285}"/>
              </a:ext>
            </a:extLst>
          </p:cNvPr>
          <p:cNvSpPr/>
          <p:nvPr/>
        </p:nvSpPr>
        <p:spPr>
          <a:xfrm>
            <a:off x="76675" y="1101923"/>
            <a:ext cx="1349083" cy="1470069"/>
          </a:xfrm>
          <a:custGeom>
            <a:avLst/>
            <a:gdLst>
              <a:gd name="connsiteX0" fmla="*/ 0 w 1441805"/>
              <a:gd name="connsiteY0" fmla="*/ 627185 h 1254370"/>
              <a:gd name="connsiteX1" fmla="*/ 313593 w 1441805"/>
              <a:gd name="connsiteY1" fmla="*/ 0 h 1254370"/>
              <a:gd name="connsiteX2" fmla="*/ 1128213 w 1441805"/>
              <a:gd name="connsiteY2" fmla="*/ 0 h 1254370"/>
              <a:gd name="connsiteX3" fmla="*/ 1441805 w 1441805"/>
              <a:gd name="connsiteY3" fmla="*/ 627185 h 1254370"/>
              <a:gd name="connsiteX4" fmla="*/ 1128213 w 1441805"/>
              <a:gd name="connsiteY4" fmla="*/ 1254370 h 1254370"/>
              <a:gd name="connsiteX5" fmla="*/ 313593 w 1441805"/>
              <a:gd name="connsiteY5" fmla="*/ 1254370 h 1254370"/>
              <a:gd name="connsiteX6" fmla="*/ 0 w 1441805"/>
              <a:gd name="connsiteY6" fmla="*/ 627185 h 125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1805" h="1254370">
                <a:moveTo>
                  <a:pt x="720903" y="0"/>
                </a:moveTo>
                <a:lnTo>
                  <a:pt x="1441804" y="272826"/>
                </a:lnTo>
                <a:lnTo>
                  <a:pt x="1441804" y="981545"/>
                </a:lnTo>
                <a:lnTo>
                  <a:pt x="720903" y="1254370"/>
                </a:lnTo>
                <a:lnTo>
                  <a:pt x="1" y="981545"/>
                </a:lnTo>
                <a:lnTo>
                  <a:pt x="1" y="272826"/>
                </a:lnTo>
                <a:lnTo>
                  <a:pt x="720903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shade val="80000"/>
              <a:hueOff val="-115499"/>
              <a:satOff val="4589"/>
              <a:lumOff val="12384"/>
              <a:alphaOff val="0"/>
            </a:schemeClr>
          </a:fillRef>
          <a:effectRef idx="3">
            <a:schemeClr val="accent2">
              <a:shade val="80000"/>
              <a:hueOff val="-115499"/>
              <a:satOff val="4589"/>
              <a:lumOff val="1238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7383" tIns="266592" rIns="237384" bIns="266591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See the summary of the changes </a:t>
            </a:r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="" xmlns:a16="http://schemas.microsoft.com/office/drawing/2014/main" id="{7C36545F-9281-B4B4-4365-FD4C0E1151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52" y="2571992"/>
            <a:ext cx="7408306" cy="45255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49B405D-BA55-3AC1-7D80-EAF14E5A4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3139" y="2750118"/>
            <a:ext cx="3604235" cy="410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359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0756" y="91890"/>
            <a:ext cx="6711547" cy="831908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 Thin" panose="020B0403020202020204" pitchFamily="34" charset="0"/>
                <a:cs typeface="Arial" panose="020B0604020202020204" pitchFamily="34" charset="0"/>
              </a:rPr>
              <a:t>Review Changes Side by Side</a:t>
            </a:r>
            <a:endParaRPr lang="de-DE" sz="40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Thin" panose="020B04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DA6556C-2A00-11BC-ABF5-1404CC6BF0E8}"/>
              </a:ext>
            </a:extLst>
          </p:cNvPr>
          <p:cNvSpPr/>
          <p:nvPr/>
        </p:nvSpPr>
        <p:spPr>
          <a:xfrm>
            <a:off x="-977671" y="2750121"/>
            <a:ext cx="1557148" cy="86508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F1BEDFCC-6769-3DFE-09F3-3AE8E4F2C984}"/>
              </a:ext>
            </a:extLst>
          </p:cNvPr>
          <p:cNvSpPr/>
          <p:nvPr/>
        </p:nvSpPr>
        <p:spPr>
          <a:xfrm>
            <a:off x="-977671" y="5197730"/>
            <a:ext cx="1557148" cy="86508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3225B091-C33B-D6FB-EB7A-9F932BEE4105}"/>
              </a:ext>
            </a:extLst>
          </p:cNvPr>
          <p:cNvSpPr/>
          <p:nvPr/>
        </p:nvSpPr>
        <p:spPr>
          <a:xfrm>
            <a:off x="2603773" y="6421535"/>
            <a:ext cx="1609054" cy="86508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C280D75A-1BCF-6757-CC34-4DE21689C285}"/>
              </a:ext>
            </a:extLst>
          </p:cNvPr>
          <p:cNvSpPr/>
          <p:nvPr/>
        </p:nvSpPr>
        <p:spPr>
          <a:xfrm>
            <a:off x="136818" y="1152484"/>
            <a:ext cx="1349083" cy="1470069"/>
          </a:xfrm>
          <a:custGeom>
            <a:avLst/>
            <a:gdLst>
              <a:gd name="connsiteX0" fmla="*/ 0 w 1441805"/>
              <a:gd name="connsiteY0" fmla="*/ 627185 h 1254370"/>
              <a:gd name="connsiteX1" fmla="*/ 313593 w 1441805"/>
              <a:gd name="connsiteY1" fmla="*/ 0 h 1254370"/>
              <a:gd name="connsiteX2" fmla="*/ 1128213 w 1441805"/>
              <a:gd name="connsiteY2" fmla="*/ 0 h 1254370"/>
              <a:gd name="connsiteX3" fmla="*/ 1441805 w 1441805"/>
              <a:gd name="connsiteY3" fmla="*/ 627185 h 1254370"/>
              <a:gd name="connsiteX4" fmla="*/ 1128213 w 1441805"/>
              <a:gd name="connsiteY4" fmla="*/ 1254370 h 1254370"/>
              <a:gd name="connsiteX5" fmla="*/ 313593 w 1441805"/>
              <a:gd name="connsiteY5" fmla="*/ 1254370 h 1254370"/>
              <a:gd name="connsiteX6" fmla="*/ 0 w 1441805"/>
              <a:gd name="connsiteY6" fmla="*/ 627185 h 125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1805" h="1254370">
                <a:moveTo>
                  <a:pt x="720903" y="0"/>
                </a:moveTo>
                <a:lnTo>
                  <a:pt x="1441804" y="272826"/>
                </a:lnTo>
                <a:lnTo>
                  <a:pt x="1441804" y="981545"/>
                </a:lnTo>
                <a:lnTo>
                  <a:pt x="720903" y="1254370"/>
                </a:lnTo>
                <a:lnTo>
                  <a:pt x="1" y="981545"/>
                </a:lnTo>
                <a:lnTo>
                  <a:pt x="1" y="272826"/>
                </a:lnTo>
                <a:lnTo>
                  <a:pt x="720903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shade val="80000"/>
              <a:hueOff val="-115499"/>
              <a:satOff val="4589"/>
              <a:lumOff val="12384"/>
              <a:alphaOff val="0"/>
            </a:schemeClr>
          </a:fillRef>
          <a:effectRef idx="3">
            <a:schemeClr val="accent2">
              <a:shade val="80000"/>
              <a:hueOff val="-115499"/>
              <a:satOff val="4589"/>
              <a:lumOff val="1238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7383" tIns="266592" rIns="237384" bIns="266591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Compare different versions of P&amp;IDs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9D89648E-5B4E-AA21-D201-1CA22EE59C25}"/>
              </a:ext>
            </a:extLst>
          </p:cNvPr>
          <p:cNvSpPr/>
          <p:nvPr/>
        </p:nvSpPr>
        <p:spPr>
          <a:xfrm>
            <a:off x="136818" y="3615203"/>
            <a:ext cx="1349083" cy="1470069"/>
          </a:xfrm>
          <a:custGeom>
            <a:avLst/>
            <a:gdLst>
              <a:gd name="connsiteX0" fmla="*/ 0 w 1441805"/>
              <a:gd name="connsiteY0" fmla="*/ 627185 h 1254370"/>
              <a:gd name="connsiteX1" fmla="*/ 313593 w 1441805"/>
              <a:gd name="connsiteY1" fmla="*/ 0 h 1254370"/>
              <a:gd name="connsiteX2" fmla="*/ 1128213 w 1441805"/>
              <a:gd name="connsiteY2" fmla="*/ 0 h 1254370"/>
              <a:gd name="connsiteX3" fmla="*/ 1441805 w 1441805"/>
              <a:gd name="connsiteY3" fmla="*/ 627185 h 1254370"/>
              <a:gd name="connsiteX4" fmla="*/ 1128213 w 1441805"/>
              <a:gd name="connsiteY4" fmla="*/ 1254370 h 1254370"/>
              <a:gd name="connsiteX5" fmla="*/ 313593 w 1441805"/>
              <a:gd name="connsiteY5" fmla="*/ 1254370 h 1254370"/>
              <a:gd name="connsiteX6" fmla="*/ 0 w 1441805"/>
              <a:gd name="connsiteY6" fmla="*/ 627185 h 125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1805" h="1254370">
                <a:moveTo>
                  <a:pt x="720903" y="0"/>
                </a:moveTo>
                <a:lnTo>
                  <a:pt x="1441804" y="272826"/>
                </a:lnTo>
                <a:lnTo>
                  <a:pt x="1441804" y="981545"/>
                </a:lnTo>
                <a:lnTo>
                  <a:pt x="720903" y="1254370"/>
                </a:lnTo>
                <a:lnTo>
                  <a:pt x="1" y="981545"/>
                </a:lnTo>
                <a:lnTo>
                  <a:pt x="1" y="272826"/>
                </a:lnTo>
                <a:lnTo>
                  <a:pt x="720903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shade val="80000"/>
              <a:hueOff val="-115499"/>
              <a:satOff val="4589"/>
              <a:lumOff val="12384"/>
              <a:alphaOff val="0"/>
            </a:schemeClr>
          </a:fillRef>
          <a:effectRef idx="3">
            <a:schemeClr val="accent2">
              <a:shade val="80000"/>
              <a:hueOff val="-115499"/>
              <a:satOff val="4589"/>
              <a:lumOff val="1238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7383" tIns="266592" rIns="237384" bIns="266591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Compare isometrics vs. P&amp;ID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AC0872D4-88AB-7A97-3FAC-BCD4F0169C4B}"/>
              </a:ext>
            </a:extLst>
          </p:cNvPr>
          <p:cNvSpPr/>
          <p:nvPr/>
        </p:nvSpPr>
        <p:spPr>
          <a:xfrm>
            <a:off x="852326" y="4895233"/>
            <a:ext cx="1349083" cy="1470069"/>
          </a:xfrm>
          <a:custGeom>
            <a:avLst/>
            <a:gdLst>
              <a:gd name="connsiteX0" fmla="*/ 0 w 1441805"/>
              <a:gd name="connsiteY0" fmla="*/ 627185 h 1254370"/>
              <a:gd name="connsiteX1" fmla="*/ 313593 w 1441805"/>
              <a:gd name="connsiteY1" fmla="*/ 0 h 1254370"/>
              <a:gd name="connsiteX2" fmla="*/ 1128213 w 1441805"/>
              <a:gd name="connsiteY2" fmla="*/ 0 h 1254370"/>
              <a:gd name="connsiteX3" fmla="*/ 1441805 w 1441805"/>
              <a:gd name="connsiteY3" fmla="*/ 627185 h 1254370"/>
              <a:gd name="connsiteX4" fmla="*/ 1128213 w 1441805"/>
              <a:gd name="connsiteY4" fmla="*/ 1254370 h 1254370"/>
              <a:gd name="connsiteX5" fmla="*/ 313593 w 1441805"/>
              <a:gd name="connsiteY5" fmla="*/ 1254370 h 1254370"/>
              <a:gd name="connsiteX6" fmla="*/ 0 w 1441805"/>
              <a:gd name="connsiteY6" fmla="*/ 627185 h 125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1805" h="1254370">
                <a:moveTo>
                  <a:pt x="720903" y="0"/>
                </a:moveTo>
                <a:lnTo>
                  <a:pt x="1441804" y="272826"/>
                </a:lnTo>
                <a:lnTo>
                  <a:pt x="1441804" y="981545"/>
                </a:lnTo>
                <a:lnTo>
                  <a:pt x="720903" y="1254370"/>
                </a:lnTo>
                <a:lnTo>
                  <a:pt x="1" y="981545"/>
                </a:lnTo>
                <a:lnTo>
                  <a:pt x="1" y="272826"/>
                </a:lnTo>
                <a:lnTo>
                  <a:pt x="720903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shade val="80000"/>
              <a:hueOff val="-115499"/>
              <a:satOff val="4589"/>
              <a:lumOff val="12384"/>
              <a:alphaOff val="0"/>
            </a:schemeClr>
          </a:fillRef>
          <a:effectRef idx="3">
            <a:schemeClr val="accent2">
              <a:shade val="80000"/>
              <a:hueOff val="-115499"/>
              <a:satOff val="4589"/>
              <a:lumOff val="1238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7383" tIns="266592" rIns="237384" bIns="266591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dirty="0">
                <a:solidFill>
                  <a:schemeClr val="tx2"/>
                </a:solidFill>
              </a:rPr>
              <a:t>And their topology</a:t>
            </a:r>
            <a:endParaRPr lang="en-US" sz="1400" kern="1200" dirty="0">
              <a:solidFill>
                <a:schemeClr val="tx2"/>
              </a:solidFill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53150AA9-5816-1282-DC8E-F2B23EA932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440400"/>
              </p:ext>
            </p:extLst>
          </p:nvPr>
        </p:nvGraphicFramePr>
        <p:xfrm>
          <a:off x="2678789" y="3225966"/>
          <a:ext cx="2067271" cy="5782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9051">
                  <a:extLst>
                    <a:ext uri="{9D8B030D-6E8A-4147-A177-3AD203B41FA5}">
                      <a16:colId xmlns="" xmlns:a16="http://schemas.microsoft.com/office/drawing/2014/main" val="3466189933"/>
                    </a:ext>
                  </a:extLst>
                </a:gridCol>
                <a:gridCol w="998220">
                  <a:extLst>
                    <a:ext uri="{9D8B030D-6E8A-4147-A177-3AD203B41FA5}">
                      <a16:colId xmlns="" xmlns:a16="http://schemas.microsoft.com/office/drawing/2014/main" val="612579331"/>
                    </a:ext>
                  </a:extLst>
                </a:gridCol>
              </a:tblGrid>
              <a:tr h="45148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Drawing 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68955365"/>
                  </a:ext>
                </a:extLst>
              </a:tr>
              <a:tr h="631508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Parameter</a:t>
                      </a:r>
                    </a:p>
                  </a:txBody>
                  <a:tcPr>
                    <a:solidFill>
                      <a:srgbClr val="231E6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Value</a:t>
                      </a:r>
                    </a:p>
                  </a:txBody>
                  <a:tcPr>
                    <a:solidFill>
                      <a:srgbClr val="231E6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7576769"/>
                  </a:ext>
                </a:extLst>
              </a:tr>
              <a:tr h="631508">
                <a:tc>
                  <a:txBody>
                    <a:bodyPr/>
                    <a:lstStyle/>
                    <a:p>
                      <a:r>
                        <a:rPr lang="en-US" sz="1200" dirty="0"/>
                        <a:t>Attribute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123 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6569703"/>
                  </a:ext>
                </a:extLst>
              </a:tr>
              <a:tr h="631508">
                <a:tc>
                  <a:txBody>
                    <a:bodyPr/>
                    <a:lstStyle/>
                    <a:p>
                      <a:r>
                        <a:rPr lang="en-US" sz="1200" dirty="0"/>
                        <a:t>Attribute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Copper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78004610"/>
                  </a:ext>
                </a:extLst>
              </a:tr>
              <a:tr h="631508">
                <a:tc>
                  <a:txBody>
                    <a:bodyPr/>
                    <a:lstStyle/>
                    <a:p>
                      <a:r>
                        <a:rPr lang="en-US" sz="1200" dirty="0"/>
                        <a:t>Attribute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8 hp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60535791"/>
                  </a:ext>
                </a:extLst>
              </a:tr>
              <a:tr h="631508">
                <a:tc>
                  <a:txBody>
                    <a:bodyPr/>
                    <a:lstStyle/>
                    <a:p>
                      <a:r>
                        <a:rPr lang="en-US" sz="1200" dirty="0"/>
                        <a:t>Attribute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44 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14960289"/>
                  </a:ext>
                </a:extLst>
              </a:tr>
              <a:tr h="631508">
                <a:tc>
                  <a:txBody>
                    <a:bodyPr/>
                    <a:lstStyle/>
                    <a:p>
                      <a:r>
                        <a:rPr lang="en-US" sz="1200" dirty="0"/>
                        <a:t>Attribute 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500 Ah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8464985"/>
                  </a:ext>
                </a:extLst>
              </a:tr>
              <a:tr h="631508">
                <a:tc>
                  <a:txBody>
                    <a:bodyPr/>
                    <a:lstStyle/>
                    <a:p>
                      <a:r>
                        <a:rPr lang="en-US" sz="1200" dirty="0"/>
                        <a:t>Attribute 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230 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63818816"/>
                  </a:ext>
                </a:extLst>
              </a:tr>
              <a:tr h="30350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62884170"/>
                  </a:ext>
                </a:extLst>
              </a:tr>
              <a:tr h="30350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66603498"/>
                  </a:ext>
                </a:extLst>
              </a:tr>
              <a:tr h="30350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6572722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7B77913E-9014-8C57-B053-BFB5616FEB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436386"/>
              </p:ext>
            </p:extLst>
          </p:nvPr>
        </p:nvGraphicFramePr>
        <p:xfrm>
          <a:off x="7601116" y="3225968"/>
          <a:ext cx="1960592" cy="4872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372">
                  <a:extLst>
                    <a:ext uri="{9D8B030D-6E8A-4147-A177-3AD203B41FA5}">
                      <a16:colId xmlns="" xmlns:a16="http://schemas.microsoft.com/office/drawing/2014/main" val="3466189933"/>
                    </a:ext>
                  </a:extLst>
                </a:gridCol>
                <a:gridCol w="998220">
                  <a:extLst>
                    <a:ext uri="{9D8B030D-6E8A-4147-A177-3AD203B41FA5}">
                      <a16:colId xmlns="" xmlns:a16="http://schemas.microsoft.com/office/drawing/2014/main" val="612579331"/>
                    </a:ext>
                  </a:extLst>
                </a:gridCol>
              </a:tblGrid>
              <a:tr h="45148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Drawing 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93407970"/>
                  </a:ext>
                </a:extLst>
              </a:tr>
              <a:tr h="631508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P&amp;ID</a:t>
                      </a:r>
                    </a:p>
                  </a:txBody>
                  <a:tcPr>
                    <a:solidFill>
                      <a:srgbClr val="231E6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Isometric</a:t>
                      </a:r>
                    </a:p>
                  </a:txBody>
                  <a:tcPr>
                    <a:solidFill>
                      <a:srgbClr val="231E6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7576769"/>
                  </a:ext>
                </a:extLst>
              </a:tr>
              <a:tr h="631508">
                <a:tc>
                  <a:txBody>
                    <a:bodyPr/>
                    <a:lstStyle/>
                    <a:p>
                      <a:r>
                        <a:rPr lang="en-US" sz="1200" dirty="0"/>
                        <a:t>Attribute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123 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6569703"/>
                  </a:ext>
                </a:extLst>
              </a:tr>
              <a:tr h="631508">
                <a:tc>
                  <a:txBody>
                    <a:bodyPr/>
                    <a:lstStyle/>
                    <a:p>
                      <a:r>
                        <a:rPr lang="en-US" sz="1200" dirty="0"/>
                        <a:t>Attribute B</a:t>
                      </a:r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Copper</a:t>
                      </a:r>
                    </a:p>
                  </a:txBody>
                  <a:tcP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78004610"/>
                  </a:ext>
                </a:extLst>
              </a:tr>
              <a:tr h="631508">
                <a:tc>
                  <a:txBody>
                    <a:bodyPr/>
                    <a:lstStyle/>
                    <a:p>
                      <a:r>
                        <a:rPr lang="en-US" sz="1200" dirty="0"/>
                        <a:t>Attribute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8 hp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60535791"/>
                  </a:ext>
                </a:extLst>
              </a:tr>
              <a:tr h="631508">
                <a:tc>
                  <a:txBody>
                    <a:bodyPr/>
                    <a:lstStyle/>
                    <a:p>
                      <a:r>
                        <a:rPr lang="en-US" sz="1200" dirty="0"/>
                        <a:t>Attribute D</a:t>
                      </a:r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44 kg</a:t>
                      </a:r>
                    </a:p>
                  </a:txBody>
                  <a:tcP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14960289"/>
                  </a:ext>
                </a:extLst>
              </a:tr>
              <a:tr h="631508">
                <a:tc>
                  <a:txBody>
                    <a:bodyPr/>
                    <a:lstStyle/>
                    <a:p>
                      <a:r>
                        <a:rPr lang="en-US" sz="1200" dirty="0"/>
                        <a:t>Attribute E</a:t>
                      </a:r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500 Ah</a:t>
                      </a:r>
                    </a:p>
                  </a:txBody>
                  <a:tcP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78464985"/>
                  </a:ext>
                </a:extLst>
              </a:tr>
              <a:tr h="631508">
                <a:tc>
                  <a:txBody>
                    <a:bodyPr/>
                    <a:lstStyle/>
                    <a:p>
                      <a:r>
                        <a:rPr lang="en-US" sz="1200" dirty="0"/>
                        <a:t>Attribute 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230 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63818816"/>
                  </a:ext>
                </a:extLst>
              </a:tr>
            </a:tbl>
          </a:graphicData>
        </a:graphic>
      </p:graphicFrame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5E43000C-35C5-43F6-15C2-F104B455BD51}"/>
              </a:ext>
            </a:extLst>
          </p:cNvPr>
          <p:cNvSpPr/>
          <p:nvPr/>
        </p:nvSpPr>
        <p:spPr>
          <a:xfrm>
            <a:off x="3987411" y="1409393"/>
            <a:ext cx="1597092" cy="1701888"/>
          </a:xfrm>
          <a:custGeom>
            <a:avLst/>
            <a:gdLst>
              <a:gd name="connsiteX0" fmla="*/ 0 w 1441805"/>
              <a:gd name="connsiteY0" fmla="*/ 627185 h 1254370"/>
              <a:gd name="connsiteX1" fmla="*/ 313593 w 1441805"/>
              <a:gd name="connsiteY1" fmla="*/ 0 h 1254370"/>
              <a:gd name="connsiteX2" fmla="*/ 1128213 w 1441805"/>
              <a:gd name="connsiteY2" fmla="*/ 0 h 1254370"/>
              <a:gd name="connsiteX3" fmla="*/ 1441805 w 1441805"/>
              <a:gd name="connsiteY3" fmla="*/ 627185 h 1254370"/>
              <a:gd name="connsiteX4" fmla="*/ 1128213 w 1441805"/>
              <a:gd name="connsiteY4" fmla="*/ 1254370 h 1254370"/>
              <a:gd name="connsiteX5" fmla="*/ 313593 w 1441805"/>
              <a:gd name="connsiteY5" fmla="*/ 1254370 h 1254370"/>
              <a:gd name="connsiteX6" fmla="*/ 0 w 1441805"/>
              <a:gd name="connsiteY6" fmla="*/ 627185 h 125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1805" h="1254370">
                <a:moveTo>
                  <a:pt x="720903" y="0"/>
                </a:moveTo>
                <a:lnTo>
                  <a:pt x="1441804" y="272826"/>
                </a:lnTo>
                <a:lnTo>
                  <a:pt x="1441804" y="981545"/>
                </a:lnTo>
                <a:lnTo>
                  <a:pt x="720903" y="1254370"/>
                </a:lnTo>
                <a:lnTo>
                  <a:pt x="1" y="981545"/>
                </a:lnTo>
                <a:lnTo>
                  <a:pt x="1" y="272826"/>
                </a:lnTo>
                <a:lnTo>
                  <a:pt x="720903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shade val="80000"/>
              <a:hueOff val="-115499"/>
              <a:satOff val="4589"/>
              <a:lumOff val="12384"/>
              <a:alphaOff val="0"/>
            </a:schemeClr>
          </a:fillRef>
          <a:effectRef idx="3">
            <a:schemeClr val="accent2">
              <a:shade val="80000"/>
              <a:hueOff val="-115499"/>
              <a:satOff val="4589"/>
              <a:lumOff val="1238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7383" tIns="266592" rIns="237384" bIns="266591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>
                <a:solidFill>
                  <a:srgbClr val="000000"/>
                </a:solidFill>
                <a:latin typeface="Garet"/>
              </a:rPr>
              <a:t>Different attribute names in Smart P&amp;ID and Smart 3D can be matched</a:t>
            </a:r>
          </a:p>
        </p:txBody>
      </p:sp>
      <p:sp>
        <p:nvSpPr>
          <p:cNvPr id="16" name="Arrow: Curved Left 15">
            <a:extLst>
              <a:ext uri="{FF2B5EF4-FFF2-40B4-BE49-F238E27FC236}">
                <a16:creationId xmlns="" xmlns:a16="http://schemas.microsoft.com/office/drawing/2014/main" id="{0FCFBB1C-4F5F-4CCC-E0AF-18D79E780A20}"/>
              </a:ext>
            </a:extLst>
          </p:cNvPr>
          <p:cNvSpPr/>
          <p:nvPr/>
        </p:nvSpPr>
        <p:spPr>
          <a:xfrm rot="16200000">
            <a:off x="7164771" y="2247320"/>
            <a:ext cx="590792" cy="1310265"/>
          </a:xfrm>
          <a:prstGeom prst="curvedLeftArrow">
            <a:avLst>
              <a:gd name="adj1" fmla="val 38214"/>
              <a:gd name="adj2" fmla="val 108193"/>
              <a:gd name="adj3" fmla="val 4140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F488E9FD-95C3-CAC8-C78E-14DB3BF23AB4}"/>
              </a:ext>
            </a:extLst>
          </p:cNvPr>
          <p:cNvSpPr/>
          <p:nvPr/>
        </p:nvSpPr>
        <p:spPr>
          <a:xfrm>
            <a:off x="852326" y="2371682"/>
            <a:ext cx="1349083" cy="1470069"/>
          </a:xfrm>
          <a:custGeom>
            <a:avLst/>
            <a:gdLst>
              <a:gd name="connsiteX0" fmla="*/ 0 w 1441805"/>
              <a:gd name="connsiteY0" fmla="*/ 627185 h 1254370"/>
              <a:gd name="connsiteX1" fmla="*/ 313593 w 1441805"/>
              <a:gd name="connsiteY1" fmla="*/ 0 h 1254370"/>
              <a:gd name="connsiteX2" fmla="*/ 1128213 w 1441805"/>
              <a:gd name="connsiteY2" fmla="*/ 0 h 1254370"/>
              <a:gd name="connsiteX3" fmla="*/ 1441805 w 1441805"/>
              <a:gd name="connsiteY3" fmla="*/ 627185 h 1254370"/>
              <a:gd name="connsiteX4" fmla="*/ 1128213 w 1441805"/>
              <a:gd name="connsiteY4" fmla="*/ 1254370 h 1254370"/>
              <a:gd name="connsiteX5" fmla="*/ 313593 w 1441805"/>
              <a:gd name="connsiteY5" fmla="*/ 1254370 h 1254370"/>
              <a:gd name="connsiteX6" fmla="*/ 0 w 1441805"/>
              <a:gd name="connsiteY6" fmla="*/ 627185 h 125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1805" h="1254370">
                <a:moveTo>
                  <a:pt x="720903" y="0"/>
                </a:moveTo>
                <a:lnTo>
                  <a:pt x="1441804" y="272826"/>
                </a:lnTo>
                <a:lnTo>
                  <a:pt x="1441804" y="981545"/>
                </a:lnTo>
                <a:lnTo>
                  <a:pt x="720903" y="1254370"/>
                </a:lnTo>
                <a:lnTo>
                  <a:pt x="1" y="981545"/>
                </a:lnTo>
                <a:lnTo>
                  <a:pt x="1" y="272826"/>
                </a:lnTo>
                <a:lnTo>
                  <a:pt x="720903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shade val="80000"/>
              <a:hueOff val="-115499"/>
              <a:satOff val="4589"/>
              <a:lumOff val="12384"/>
              <a:alphaOff val="0"/>
            </a:schemeClr>
          </a:fillRef>
          <a:effectRef idx="3">
            <a:schemeClr val="accent2">
              <a:shade val="80000"/>
              <a:hueOff val="-115499"/>
              <a:satOff val="4589"/>
              <a:lumOff val="1238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7383" tIns="266592" rIns="237384" bIns="266591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And </a:t>
            </a:r>
            <a:r>
              <a:rPr lang="en-US" sz="1400" dirty="0"/>
              <a:t>v</a:t>
            </a:r>
            <a:r>
              <a:rPr lang="en-US" sz="1400" kern="1200" dirty="0"/>
              <a:t>iew changes in topology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289E96D2-483B-FA7C-DAB6-F727DCE0C2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745646"/>
              </p:ext>
            </p:extLst>
          </p:nvPr>
        </p:nvGraphicFramePr>
        <p:xfrm>
          <a:off x="4839663" y="3225966"/>
          <a:ext cx="2512685" cy="5634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3481">
                  <a:extLst>
                    <a:ext uri="{9D8B030D-6E8A-4147-A177-3AD203B41FA5}">
                      <a16:colId xmlns="" xmlns:a16="http://schemas.microsoft.com/office/drawing/2014/main" val="876044457"/>
                    </a:ext>
                  </a:extLst>
                </a:gridCol>
                <a:gridCol w="1339204">
                  <a:extLst>
                    <a:ext uri="{9D8B030D-6E8A-4147-A177-3AD203B41FA5}">
                      <a16:colId xmlns="" xmlns:a16="http://schemas.microsoft.com/office/drawing/2014/main" val="1989212639"/>
                    </a:ext>
                  </a:extLst>
                </a:gridCol>
              </a:tblGrid>
              <a:tr h="30350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Drawing B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40423587"/>
                  </a:ext>
                </a:extLst>
              </a:tr>
              <a:tr h="6315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Parameter</a:t>
                      </a:r>
                    </a:p>
                  </a:txBody>
                  <a:tcPr>
                    <a:solidFill>
                      <a:srgbClr val="231E6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Value</a:t>
                      </a:r>
                    </a:p>
                  </a:txBody>
                  <a:tcPr>
                    <a:solidFill>
                      <a:srgbClr val="231E6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7576769"/>
                  </a:ext>
                </a:extLst>
              </a:tr>
              <a:tr h="631508">
                <a:tc>
                  <a:txBody>
                    <a:bodyPr/>
                    <a:lstStyle/>
                    <a:p>
                      <a:r>
                        <a:rPr lang="en-US" sz="1200" dirty="0"/>
                        <a:t>Attribute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1.23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6569703"/>
                  </a:ext>
                </a:extLst>
              </a:tr>
              <a:tr h="30350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78004610"/>
                  </a:ext>
                </a:extLst>
              </a:tr>
              <a:tr h="30350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60535791"/>
                  </a:ext>
                </a:extLst>
              </a:tr>
              <a:tr h="631508">
                <a:tc>
                  <a:txBody>
                    <a:bodyPr/>
                    <a:lstStyle/>
                    <a:p>
                      <a:r>
                        <a:rPr lang="en-US" sz="1200" dirty="0"/>
                        <a:t>Attribute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77 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14960289"/>
                  </a:ext>
                </a:extLst>
              </a:tr>
              <a:tr h="30350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8464985"/>
                  </a:ext>
                </a:extLst>
              </a:tr>
              <a:tr h="631508">
                <a:tc>
                  <a:txBody>
                    <a:bodyPr/>
                    <a:lstStyle/>
                    <a:p>
                      <a:r>
                        <a:rPr lang="en-US" sz="1200" dirty="0"/>
                        <a:t>Attribute 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230 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63818816"/>
                  </a:ext>
                </a:extLst>
              </a:tr>
              <a:tr h="6315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Attribute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steel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62884170"/>
                  </a:ext>
                </a:extLst>
              </a:tr>
              <a:tr h="6315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Attribute 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8 hp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66603498"/>
                  </a:ext>
                </a:extLst>
              </a:tr>
              <a:tr h="6315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Attribute 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115 kWh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6572722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8D62AD38-F867-5D7E-05F4-E8F4B7A372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945201"/>
              </p:ext>
            </p:extLst>
          </p:nvPr>
        </p:nvGraphicFramePr>
        <p:xfrm>
          <a:off x="9669773" y="3225967"/>
          <a:ext cx="2293620" cy="4724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5860">
                  <a:extLst>
                    <a:ext uri="{9D8B030D-6E8A-4147-A177-3AD203B41FA5}">
                      <a16:colId xmlns="" xmlns:a16="http://schemas.microsoft.com/office/drawing/2014/main" val="876044457"/>
                    </a:ext>
                  </a:extLst>
                </a:gridCol>
                <a:gridCol w="1127760">
                  <a:extLst>
                    <a:ext uri="{9D8B030D-6E8A-4147-A177-3AD203B41FA5}">
                      <a16:colId xmlns="" xmlns:a16="http://schemas.microsoft.com/office/drawing/2014/main" val="1989212639"/>
                    </a:ext>
                  </a:extLst>
                </a:gridCol>
              </a:tblGrid>
              <a:tr h="30350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Drawing B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93407970"/>
                  </a:ext>
                </a:extLst>
              </a:tr>
              <a:tr h="6315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P&amp;ID</a:t>
                      </a:r>
                    </a:p>
                  </a:txBody>
                  <a:tcPr>
                    <a:solidFill>
                      <a:srgbClr val="231E6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Isometric</a:t>
                      </a:r>
                    </a:p>
                  </a:txBody>
                  <a:tcPr>
                    <a:solidFill>
                      <a:srgbClr val="231E6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7576769"/>
                  </a:ext>
                </a:extLst>
              </a:tr>
              <a:tr h="631508">
                <a:tc>
                  <a:txBody>
                    <a:bodyPr/>
                    <a:lstStyle/>
                    <a:p>
                      <a:r>
                        <a:rPr lang="en-US" sz="1200" dirty="0"/>
                        <a:t>Attribute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1.23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6569703"/>
                  </a:ext>
                </a:extLst>
              </a:tr>
              <a:tr h="6315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Attribute X</a:t>
                      </a:r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steel</a:t>
                      </a:r>
                    </a:p>
                  </a:txBody>
                  <a:tcP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78004610"/>
                  </a:ext>
                </a:extLst>
              </a:tr>
              <a:tr h="6315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Attribute 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8 hp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60535791"/>
                  </a:ext>
                </a:extLst>
              </a:tr>
              <a:tr h="631508">
                <a:tc>
                  <a:txBody>
                    <a:bodyPr/>
                    <a:lstStyle/>
                    <a:p>
                      <a:r>
                        <a:rPr lang="en-US" sz="1200" dirty="0"/>
                        <a:t>Attribute D</a:t>
                      </a:r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77 kg</a:t>
                      </a:r>
                    </a:p>
                  </a:txBody>
                  <a:tcP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14960289"/>
                  </a:ext>
                </a:extLst>
              </a:tr>
              <a:tr h="6315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Attribute Z</a:t>
                      </a:r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115 kWh</a:t>
                      </a:r>
                    </a:p>
                  </a:txBody>
                  <a:tcP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78464985"/>
                  </a:ext>
                </a:extLst>
              </a:tr>
              <a:tr h="631508">
                <a:tc>
                  <a:txBody>
                    <a:bodyPr/>
                    <a:lstStyle/>
                    <a:p>
                      <a:r>
                        <a:rPr lang="en-US" sz="1200" dirty="0"/>
                        <a:t>Attribute 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230 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638188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385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0756" y="91890"/>
            <a:ext cx="6711547" cy="831908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 Thin" panose="020B0403020202020204" pitchFamily="34" charset="0"/>
                <a:cs typeface="Arial" panose="020B0604020202020204" pitchFamily="34" charset="0"/>
              </a:rPr>
              <a:t>The value of </a:t>
            </a:r>
            <a:r>
              <a:rPr lang="en-US" sz="4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 Thin" panose="020B0403020202020204" pitchFamily="34" charset="0"/>
                <a:cs typeface="Arial" panose="020B0604020202020204" pitchFamily="34" charset="0"/>
              </a:rPr>
              <a:t>PipeLine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 Thin" panose="020B0403020202020204" pitchFamily="34" charset="0"/>
                <a:cs typeface="Arial" panose="020B0604020202020204" pitchFamily="34" charset="0"/>
              </a:rPr>
              <a:t> Manager</a:t>
            </a:r>
            <a:endParaRPr lang="de-DE" sz="40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Thin" panose="020B04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DA6556C-2A00-11BC-ABF5-1404CC6BF0E8}"/>
              </a:ext>
            </a:extLst>
          </p:cNvPr>
          <p:cNvSpPr/>
          <p:nvPr/>
        </p:nvSpPr>
        <p:spPr>
          <a:xfrm>
            <a:off x="-977671" y="2750121"/>
            <a:ext cx="1557148" cy="86508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3" name="Diagram 2">
            <a:extLst>
              <a:ext uri="{FF2B5EF4-FFF2-40B4-BE49-F238E27FC236}">
                <a16:creationId xmlns="" xmlns:a16="http://schemas.microsoft.com/office/drawing/2014/main" id="{8F50C9F6-1AF3-65A9-0BA1-0DDEA71B5D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378012"/>
              </p:ext>
            </p:extLst>
          </p:nvPr>
        </p:nvGraphicFramePr>
        <p:xfrm>
          <a:off x="549276" y="1236218"/>
          <a:ext cx="11093451" cy="4157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17179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659" y="0"/>
            <a:ext cx="49066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75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C9860701-3987-36F1-6C22-C83E0B4266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3" b="11516"/>
          <a:stretch/>
        </p:blipFill>
        <p:spPr bwMode="auto">
          <a:xfrm>
            <a:off x="4" y="0"/>
            <a:ext cx="122072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" r="-23983" b="-9969"/>
          <a:stretch/>
        </p:blipFill>
        <p:spPr>
          <a:xfrm>
            <a:off x="3751724" y="1154414"/>
            <a:ext cx="4688560" cy="1287424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="" xmlns:a16="http://schemas.microsoft.com/office/drawing/2014/main" id="{879DD16B-15B5-EC03-5D5A-AA8D924C8C37}"/>
              </a:ext>
            </a:extLst>
          </p:cNvPr>
          <p:cNvSpPr txBox="1">
            <a:spLocks/>
          </p:cNvSpPr>
          <p:nvPr/>
        </p:nvSpPr>
        <p:spPr>
          <a:xfrm>
            <a:off x="2441414" y="3658480"/>
            <a:ext cx="7309179" cy="137072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68574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000" b="1" kern="1200" spc="-8" dirty="0">
                <a:ln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HelveticaNeueLT Std Thin" panose="020B0403020202020204" pitchFamily="34" charset="0"/>
                <a:cs typeface="Biome Light" panose="020B0502040204020203" pitchFamily="34" charset="0"/>
              </a:rPr>
              <a:t>Keep piping data straight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HelveticaNeueLT Std Thin" panose="020B0403020202020204" pitchFamily="34" charset="0"/>
                <a:cs typeface="Biome Light" panose="020B0502040204020203" pitchFamily="34" charset="0"/>
              </a:rPr>
              <a:t>Or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HelveticaNeueLT Std Thin" panose="020B0403020202020204" pitchFamily="34" charset="0"/>
                <a:cs typeface="Biome Light" panose="020B0502040204020203" pitchFamily="34" charset="0"/>
              </a:rPr>
              <a:t>Step by step closer to the result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B81B4D2-FBDB-2AB5-C3E1-5CC40A160C8E}"/>
              </a:ext>
            </a:extLst>
          </p:cNvPr>
          <p:cNvSpPr txBox="1"/>
          <p:nvPr/>
        </p:nvSpPr>
        <p:spPr>
          <a:xfrm>
            <a:off x="3044047" y="2747201"/>
            <a:ext cx="61039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HelveticaNeueLT Std Thin" panose="020B0403020202020204" pitchFamily="34" charset="0"/>
              </a:rPr>
              <a:t>PIPELINE MANAGER</a:t>
            </a:r>
            <a:endParaRPr lang="x-none" sz="4400" b="1" dirty="0">
              <a:latin typeface="HelveticaNeueLT Std Thin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78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alpha val="98000"/>
              </a:schemeClr>
            </a:gs>
            <a:gs pos="14000">
              <a:schemeClr val="bg1"/>
            </a:gs>
            <a:gs pos="15000">
              <a:srgbClr val="ECECEC"/>
            </a:gs>
            <a:gs pos="100000">
              <a:srgbClr val="ECEC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AE08A3EB-40AA-4B75-FF9E-E1E7DA7C64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53" b="379"/>
          <a:stretch/>
        </p:blipFill>
        <p:spPr bwMode="auto">
          <a:xfrm>
            <a:off x="0" y="1005437"/>
            <a:ext cx="12192000" cy="585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207" y="137056"/>
            <a:ext cx="7070796" cy="865159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 Thin" panose="020B0403020202020204" pitchFamily="34" charset="0"/>
                <a:cs typeface="Arial" panose="020B0604020202020204" pitchFamily="34" charset="0"/>
              </a:rPr>
              <a:t>Centralized Version Control</a:t>
            </a:r>
            <a:endParaRPr lang="de-DE" sz="40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Thin" panose="020B04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rrow: Bent-Up 11">
            <a:extLst>
              <a:ext uri="{FF2B5EF4-FFF2-40B4-BE49-F238E27FC236}">
                <a16:creationId xmlns="" xmlns:a16="http://schemas.microsoft.com/office/drawing/2014/main" id="{0C593361-3C04-83F1-4229-C8BF1FAF6186}"/>
              </a:ext>
            </a:extLst>
          </p:cNvPr>
          <p:cNvSpPr/>
          <p:nvPr/>
        </p:nvSpPr>
        <p:spPr>
          <a:xfrm rot="5400000">
            <a:off x="963895" y="2650298"/>
            <a:ext cx="1304896" cy="1485579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457F1CE2-16AD-08F9-626A-60E713DF8A94}"/>
              </a:ext>
            </a:extLst>
          </p:cNvPr>
          <p:cNvSpPr/>
          <p:nvPr/>
        </p:nvSpPr>
        <p:spPr>
          <a:xfrm>
            <a:off x="2041124" y="1384151"/>
            <a:ext cx="5191925" cy="1242759"/>
          </a:xfrm>
          <a:custGeom>
            <a:avLst/>
            <a:gdLst>
              <a:gd name="connsiteX0" fmla="*/ 0 w 6720533"/>
              <a:gd name="connsiteY0" fmla="*/ 0 h 1242759"/>
              <a:gd name="connsiteX1" fmla="*/ 6720533 w 6720533"/>
              <a:gd name="connsiteY1" fmla="*/ 0 h 1242759"/>
              <a:gd name="connsiteX2" fmla="*/ 6720533 w 6720533"/>
              <a:gd name="connsiteY2" fmla="*/ 1242759 h 1242759"/>
              <a:gd name="connsiteX3" fmla="*/ 0 w 6720533"/>
              <a:gd name="connsiteY3" fmla="*/ 1242759 h 1242759"/>
              <a:gd name="connsiteX4" fmla="*/ 0 w 6720533"/>
              <a:gd name="connsiteY4" fmla="*/ 0 h 1242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20533" h="1242759">
                <a:moveTo>
                  <a:pt x="0" y="0"/>
                </a:moveTo>
                <a:lnTo>
                  <a:pt x="6720533" y="0"/>
                </a:lnTo>
                <a:lnTo>
                  <a:pt x="6720533" y="1242759"/>
                </a:lnTo>
                <a:lnTo>
                  <a:pt x="0" y="1242759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When did we introduce these changes?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Is this the last version?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 which version there was such part?</a:t>
            </a:r>
          </a:p>
        </p:txBody>
      </p:sp>
      <p:sp>
        <p:nvSpPr>
          <p:cNvPr id="15" name="Arrow: Bent-Up 14">
            <a:extLst>
              <a:ext uri="{FF2B5EF4-FFF2-40B4-BE49-F238E27FC236}">
                <a16:creationId xmlns="" xmlns:a16="http://schemas.microsoft.com/office/drawing/2014/main" id="{00C6D01A-113F-3566-D785-8756C9D1C918}"/>
              </a:ext>
            </a:extLst>
          </p:cNvPr>
          <p:cNvSpPr/>
          <p:nvPr/>
        </p:nvSpPr>
        <p:spPr>
          <a:xfrm rot="5400000">
            <a:off x="3211644" y="4454798"/>
            <a:ext cx="1304896" cy="1485579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BA449C91-20BE-F8E3-BA5F-48671D966AE2}"/>
              </a:ext>
            </a:extLst>
          </p:cNvPr>
          <p:cNvSpPr/>
          <p:nvPr/>
        </p:nvSpPr>
        <p:spPr>
          <a:xfrm>
            <a:off x="4323192" y="2935408"/>
            <a:ext cx="2196677" cy="1537603"/>
          </a:xfrm>
          <a:custGeom>
            <a:avLst/>
            <a:gdLst>
              <a:gd name="connsiteX0" fmla="*/ 0 w 2196678"/>
              <a:gd name="connsiteY0" fmla="*/ 256318 h 1537603"/>
              <a:gd name="connsiteX1" fmla="*/ 256318 w 2196678"/>
              <a:gd name="connsiteY1" fmla="*/ 0 h 1537603"/>
              <a:gd name="connsiteX2" fmla="*/ 1940360 w 2196678"/>
              <a:gd name="connsiteY2" fmla="*/ 0 h 1537603"/>
              <a:gd name="connsiteX3" fmla="*/ 2196678 w 2196678"/>
              <a:gd name="connsiteY3" fmla="*/ 256318 h 1537603"/>
              <a:gd name="connsiteX4" fmla="*/ 2196678 w 2196678"/>
              <a:gd name="connsiteY4" fmla="*/ 1281285 h 1537603"/>
              <a:gd name="connsiteX5" fmla="*/ 1940360 w 2196678"/>
              <a:gd name="connsiteY5" fmla="*/ 1537603 h 1537603"/>
              <a:gd name="connsiteX6" fmla="*/ 256318 w 2196678"/>
              <a:gd name="connsiteY6" fmla="*/ 1537603 h 1537603"/>
              <a:gd name="connsiteX7" fmla="*/ 0 w 2196678"/>
              <a:gd name="connsiteY7" fmla="*/ 1281285 h 1537603"/>
              <a:gd name="connsiteX8" fmla="*/ 0 w 2196678"/>
              <a:gd name="connsiteY8" fmla="*/ 256318 h 1537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6678" h="1537603">
                <a:moveTo>
                  <a:pt x="0" y="256318"/>
                </a:moveTo>
                <a:cubicBezTo>
                  <a:pt x="0" y="114757"/>
                  <a:pt x="114757" y="0"/>
                  <a:pt x="256318" y="0"/>
                </a:cubicBezTo>
                <a:lnTo>
                  <a:pt x="1940360" y="0"/>
                </a:lnTo>
                <a:cubicBezTo>
                  <a:pt x="2081921" y="0"/>
                  <a:pt x="2196678" y="114757"/>
                  <a:pt x="2196678" y="256318"/>
                </a:cubicBezTo>
                <a:lnTo>
                  <a:pt x="2196678" y="1281285"/>
                </a:lnTo>
                <a:cubicBezTo>
                  <a:pt x="2196678" y="1422846"/>
                  <a:pt x="2081921" y="1537603"/>
                  <a:pt x="1940360" y="1537603"/>
                </a:cubicBezTo>
                <a:lnTo>
                  <a:pt x="256318" y="1537603"/>
                </a:lnTo>
                <a:cubicBezTo>
                  <a:pt x="114757" y="1537603"/>
                  <a:pt x="0" y="1422846"/>
                  <a:pt x="0" y="1281285"/>
                </a:cubicBezTo>
                <a:lnTo>
                  <a:pt x="0" y="25631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5083" tIns="155083" rIns="155083" bIns="155083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100" b="1" i="0" kern="1200" dirty="0"/>
              <a:t>Centralized version control of piping designs</a:t>
            </a:r>
            <a:endParaRPr lang="en-US" sz="2100" b="1" kern="1200"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802A7A28-17E7-6872-39AA-170E2FC553E9}"/>
              </a:ext>
            </a:extLst>
          </p:cNvPr>
          <p:cNvSpPr/>
          <p:nvPr/>
        </p:nvSpPr>
        <p:spPr>
          <a:xfrm>
            <a:off x="6519865" y="3119480"/>
            <a:ext cx="5191925" cy="1242759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/>
              <a:t>PipeLine</a:t>
            </a:r>
            <a:r>
              <a:rPr lang="en-US" dirty="0"/>
              <a:t> Manager simply and automatically generates versions of your drawings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You can inspect them and, if necessary, do a roll back to undo changes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8AB6FA47-35AF-E19F-B984-3CAF2A395767}"/>
              </a:ext>
            </a:extLst>
          </p:cNvPr>
          <p:cNvSpPr/>
          <p:nvPr/>
        </p:nvSpPr>
        <p:spPr>
          <a:xfrm>
            <a:off x="6519865" y="4935272"/>
            <a:ext cx="5191925" cy="1242759"/>
          </a:xfrm>
          <a:custGeom>
            <a:avLst/>
            <a:gdLst>
              <a:gd name="connsiteX0" fmla="*/ 0 w 4978690"/>
              <a:gd name="connsiteY0" fmla="*/ 0 h 1242759"/>
              <a:gd name="connsiteX1" fmla="*/ 4978690 w 4978690"/>
              <a:gd name="connsiteY1" fmla="*/ 0 h 1242759"/>
              <a:gd name="connsiteX2" fmla="*/ 4978690 w 4978690"/>
              <a:gd name="connsiteY2" fmla="*/ 1242759 h 1242759"/>
              <a:gd name="connsiteX3" fmla="*/ 0 w 4978690"/>
              <a:gd name="connsiteY3" fmla="*/ 1242759 h 1242759"/>
              <a:gd name="connsiteX4" fmla="*/ 0 w 4978690"/>
              <a:gd name="connsiteY4" fmla="*/ 0 h 1242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78690" h="1242759">
                <a:moveTo>
                  <a:pt x="0" y="0"/>
                </a:moveTo>
                <a:lnTo>
                  <a:pt x="4978690" y="0"/>
                </a:lnTo>
                <a:lnTo>
                  <a:pt x="4978690" y="1242759"/>
                </a:lnTo>
                <a:lnTo>
                  <a:pt x="0" y="1242759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lvl="1"/>
            <a:r>
              <a:rPr lang="en-US" sz="1800" b="1" kern="1200" dirty="0"/>
              <a:t>Simple workflow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The past development stages and the current state of the project are clear for everyone, including colleagues working remotely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9FA041CF-A317-B0C6-1D9F-8A3AB89C19BA}"/>
              </a:ext>
            </a:extLst>
          </p:cNvPr>
          <p:cNvGrpSpPr/>
          <p:nvPr/>
        </p:nvGrpSpPr>
        <p:grpSpPr>
          <a:xfrm>
            <a:off x="2376382" y="2831843"/>
            <a:ext cx="1860882" cy="1852439"/>
            <a:chOff x="6506936" y="3134163"/>
            <a:chExt cx="1398037" cy="1354666"/>
          </a:xfrm>
        </p:grpSpPr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6A437814-30F6-C078-2CE5-E9EC883B0F08}"/>
                </a:ext>
              </a:extLst>
            </p:cNvPr>
            <p:cNvSpPr/>
            <p:nvPr/>
          </p:nvSpPr>
          <p:spPr>
            <a:xfrm>
              <a:off x="6506936" y="3134163"/>
              <a:ext cx="1398037" cy="1354666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1600"/>
            </a:p>
          </p:txBody>
        </p:sp>
        <p:pic>
          <p:nvPicPr>
            <p:cNvPr id="7" name="Picture 2">
              <a:extLst>
                <a:ext uri="{FF2B5EF4-FFF2-40B4-BE49-F238E27FC236}">
                  <a16:creationId xmlns="" xmlns:a16="http://schemas.microsoft.com/office/drawing/2014/main" id="{3ECBEB65-A258-8110-F1A9-8C8833DF2FB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231E6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9" t="5287" r="5646" b="5357"/>
            <a:stretch/>
          </p:blipFill>
          <p:spPr bwMode="auto">
            <a:xfrm>
              <a:off x="6724912" y="3295579"/>
              <a:ext cx="1026637" cy="1007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21299CE9-3F57-72B2-7B25-F88F7242A1F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" r="1089"/>
          <a:stretch/>
        </p:blipFill>
        <p:spPr>
          <a:xfrm>
            <a:off x="232446" y="1213517"/>
            <a:ext cx="1703900" cy="1637703"/>
          </a:xfrm>
          <a:prstGeom prst="rect">
            <a:avLst/>
          </a:prstGeom>
        </p:spPr>
      </p:pic>
      <p:pic>
        <p:nvPicPr>
          <p:cNvPr id="2054" name="Picture 6" descr="Vector smiling emoji. Smiling face. Happy. Cute emoticon isolated, front  wide - studiomedicoainocapra.it">
            <a:extLst>
              <a:ext uri="{FF2B5EF4-FFF2-40B4-BE49-F238E27FC236}">
                <a16:creationId xmlns="" xmlns:a16="http://schemas.microsoft.com/office/drawing/2014/main" id="{B941C5C2-6756-9DDF-5009-CC0107AAEB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4" t="8889" r="8704" b="8889"/>
          <a:stretch/>
        </p:blipFill>
        <p:spPr bwMode="auto">
          <a:xfrm>
            <a:off x="4606880" y="4684281"/>
            <a:ext cx="1752601" cy="174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686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alpha val="98000"/>
              </a:schemeClr>
            </a:gs>
            <a:gs pos="14000">
              <a:schemeClr val="bg1"/>
            </a:gs>
            <a:gs pos="15000">
              <a:srgbClr val="ECECEC"/>
            </a:gs>
            <a:gs pos="100000">
              <a:srgbClr val="ECEC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AE08A3EB-40AA-4B75-FF9E-E1E7DA7C64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53" b="379"/>
          <a:stretch/>
        </p:blipFill>
        <p:spPr bwMode="auto">
          <a:xfrm>
            <a:off x="0" y="1005437"/>
            <a:ext cx="12192000" cy="585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207" y="137056"/>
            <a:ext cx="7070796" cy="865159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 Thin" panose="020B0403020202020204" pitchFamily="34" charset="0"/>
                <a:cs typeface="Arial" panose="020B0604020202020204" pitchFamily="34" charset="0"/>
              </a:rPr>
              <a:t>Sync Viewer</a:t>
            </a:r>
            <a:endParaRPr lang="de-DE" sz="40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Thin" panose="020B04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rrow: Bent-Up 11">
            <a:extLst>
              <a:ext uri="{FF2B5EF4-FFF2-40B4-BE49-F238E27FC236}">
                <a16:creationId xmlns="" xmlns:a16="http://schemas.microsoft.com/office/drawing/2014/main" id="{0C593361-3C04-83F1-4229-C8BF1FAF6186}"/>
              </a:ext>
            </a:extLst>
          </p:cNvPr>
          <p:cNvSpPr/>
          <p:nvPr/>
        </p:nvSpPr>
        <p:spPr>
          <a:xfrm rot="5400000">
            <a:off x="963895" y="2650298"/>
            <a:ext cx="1304896" cy="1485579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457F1CE2-16AD-08F9-626A-60E713DF8A94}"/>
              </a:ext>
            </a:extLst>
          </p:cNvPr>
          <p:cNvSpPr/>
          <p:nvPr/>
        </p:nvSpPr>
        <p:spPr>
          <a:xfrm>
            <a:off x="2041126" y="1384151"/>
            <a:ext cx="6848876" cy="1242759"/>
          </a:xfrm>
          <a:custGeom>
            <a:avLst/>
            <a:gdLst>
              <a:gd name="connsiteX0" fmla="*/ 0 w 6720533"/>
              <a:gd name="connsiteY0" fmla="*/ 0 h 1242759"/>
              <a:gd name="connsiteX1" fmla="*/ 6720533 w 6720533"/>
              <a:gd name="connsiteY1" fmla="*/ 0 h 1242759"/>
              <a:gd name="connsiteX2" fmla="*/ 6720533 w 6720533"/>
              <a:gd name="connsiteY2" fmla="*/ 1242759 h 1242759"/>
              <a:gd name="connsiteX3" fmla="*/ 0 w 6720533"/>
              <a:gd name="connsiteY3" fmla="*/ 1242759 h 1242759"/>
              <a:gd name="connsiteX4" fmla="*/ 0 w 6720533"/>
              <a:gd name="connsiteY4" fmla="*/ 0 h 1242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20533" h="1242759">
                <a:moveTo>
                  <a:pt x="0" y="0"/>
                </a:moveTo>
                <a:lnTo>
                  <a:pt x="6720533" y="0"/>
                </a:lnTo>
                <a:lnTo>
                  <a:pt x="6720533" y="1242759"/>
                </a:lnTo>
                <a:lnTo>
                  <a:pt x="0" y="1242759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Where is located this valve in the 3D plant?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What subsystem does this component belong to?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What is the function of this component?</a:t>
            </a:r>
          </a:p>
        </p:txBody>
      </p:sp>
      <p:sp>
        <p:nvSpPr>
          <p:cNvPr id="15" name="Arrow: Bent-Up 14">
            <a:extLst>
              <a:ext uri="{FF2B5EF4-FFF2-40B4-BE49-F238E27FC236}">
                <a16:creationId xmlns="" xmlns:a16="http://schemas.microsoft.com/office/drawing/2014/main" id="{00C6D01A-113F-3566-D785-8756C9D1C918}"/>
              </a:ext>
            </a:extLst>
          </p:cNvPr>
          <p:cNvSpPr/>
          <p:nvPr/>
        </p:nvSpPr>
        <p:spPr>
          <a:xfrm rot="5400000">
            <a:off x="3211644" y="4454798"/>
            <a:ext cx="1304896" cy="1485579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BA449C91-20BE-F8E3-BA5F-48671D966AE2}"/>
              </a:ext>
            </a:extLst>
          </p:cNvPr>
          <p:cNvSpPr/>
          <p:nvPr/>
        </p:nvSpPr>
        <p:spPr>
          <a:xfrm>
            <a:off x="4323186" y="2875414"/>
            <a:ext cx="2684148" cy="1597597"/>
          </a:xfrm>
          <a:custGeom>
            <a:avLst/>
            <a:gdLst>
              <a:gd name="connsiteX0" fmla="*/ 0 w 2196678"/>
              <a:gd name="connsiteY0" fmla="*/ 256318 h 1537603"/>
              <a:gd name="connsiteX1" fmla="*/ 256318 w 2196678"/>
              <a:gd name="connsiteY1" fmla="*/ 0 h 1537603"/>
              <a:gd name="connsiteX2" fmla="*/ 1940360 w 2196678"/>
              <a:gd name="connsiteY2" fmla="*/ 0 h 1537603"/>
              <a:gd name="connsiteX3" fmla="*/ 2196678 w 2196678"/>
              <a:gd name="connsiteY3" fmla="*/ 256318 h 1537603"/>
              <a:gd name="connsiteX4" fmla="*/ 2196678 w 2196678"/>
              <a:gd name="connsiteY4" fmla="*/ 1281285 h 1537603"/>
              <a:gd name="connsiteX5" fmla="*/ 1940360 w 2196678"/>
              <a:gd name="connsiteY5" fmla="*/ 1537603 h 1537603"/>
              <a:gd name="connsiteX6" fmla="*/ 256318 w 2196678"/>
              <a:gd name="connsiteY6" fmla="*/ 1537603 h 1537603"/>
              <a:gd name="connsiteX7" fmla="*/ 0 w 2196678"/>
              <a:gd name="connsiteY7" fmla="*/ 1281285 h 1537603"/>
              <a:gd name="connsiteX8" fmla="*/ 0 w 2196678"/>
              <a:gd name="connsiteY8" fmla="*/ 256318 h 1537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6678" h="1537603">
                <a:moveTo>
                  <a:pt x="0" y="256318"/>
                </a:moveTo>
                <a:cubicBezTo>
                  <a:pt x="0" y="114757"/>
                  <a:pt x="114757" y="0"/>
                  <a:pt x="256318" y="0"/>
                </a:cubicBezTo>
                <a:lnTo>
                  <a:pt x="1940360" y="0"/>
                </a:lnTo>
                <a:cubicBezTo>
                  <a:pt x="2081921" y="0"/>
                  <a:pt x="2196678" y="114757"/>
                  <a:pt x="2196678" y="256318"/>
                </a:cubicBezTo>
                <a:lnTo>
                  <a:pt x="2196678" y="1281285"/>
                </a:lnTo>
                <a:cubicBezTo>
                  <a:pt x="2196678" y="1422846"/>
                  <a:pt x="2081921" y="1537603"/>
                  <a:pt x="1940360" y="1537603"/>
                </a:cubicBezTo>
                <a:lnTo>
                  <a:pt x="256318" y="1537603"/>
                </a:lnTo>
                <a:cubicBezTo>
                  <a:pt x="114757" y="1537603"/>
                  <a:pt x="0" y="1422846"/>
                  <a:pt x="0" y="1281285"/>
                </a:cubicBezTo>
                <a:lnTo>
                  <a:pt x="0" y="25631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5083" tIns="155083" rIns="155083" bIns="155083" numCol="1" spcCol="1270" anchor="ctr" anchorCtr="0">
            <a:noAutofit/>
          </a:bodyPr>
          <a:lstStyle/>
          <a:p>
            <a:pPr marL="0" lvl="0" indent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dirty="0"/>
              <a:t>Hierarchical </a:t>
            </a:r>
            <a:r>
              <a:rPr lang="en-US" sz="2400" b="1" kern="1200" dirty="0"/>
              <a:t>navigation of schematics in sync with isometries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802A7A28-17E7-6872-39AA-170E2FC553E9}"/>
              </a:ext>
            </a:extLst>
          </p:cNvPr>
          <p:cNvSpPr/>
          <p:nvPr/>
        </p:nvSpPr>
        <p:spPr>
          <a:xfrm>
            <a:off x="7003705" y="3089168"/>
            <a:ext cx="5191925" cy="1242759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Explore drawings hierarchically, cross-referencing 2D, 3D and logical representations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Select elements in one drawing to highlight it automatically in all other representations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8AB6FA47-35AF-E19F-B984-3CAF2A395767}"/>
              </a:ext>
            </a:extLst>
          </p:cNvPr>
          <p:cNvSpPr/>
          <p:nvPr/>
        </p:nvSpPr>
        <p:spPr>
          <a:xfrm>
            <a:off x="6519865" y="4935272"/>
            <a:ext cx="5191925" cy="1242759"/>
          </a:xfrm>
          <a:custGeom>
            <a:avLst/>
            <a:gdLst>
              <a:gd name="connsiteX0" fmla="*/ 0 w 4978690"/>
              <a:gd name="connsiteY0" fmla="*/ 0 h 1242759"/>
              <a:gd name="connsiteX1" fmla="*/ 4978690 w 4978690"/>
              <a:gd name="connsiteY1" fmla="*/ 0 h 1242759"/>
              <a:gd name="connsiteX2" fmla="*/ 4978690 w 4978690"/>
              <a:gd name="connsiteY2" fmla="*/ 1242759 h 1242759"/>
              <a:gd name="connsiteX3" fmla="*/ 0 w 4978690"/>
              <a:gd name="connsiteY3" fmla="*/ 1242759 h 1242759"/>
              <a:gd name="connsiteX4" fmla="*/ 0 w 4978690"/>
              <a:gd name="connsiteY4" fmla="*/ 0 h 1242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78690" h="1242759">
                <a:moveTo>
                  <a:pt x="0" y="0"/>
                </a:moveTo>
                <a:lnTo>
                  <a:pt x="4978690" y="0"/>
                </a:lnTo>
                <a:lnTo>
                  <a:pt x="4978690" y="1242759"/>
                </a:lnTo>
                <a:lnTo>
                  <a:pt x="0" y="1242759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lvl="1"/>
            <a:r>
              <a:rPr lang="en-US" sz="1800" b="1" kern="1200" dirty="0"/>
              <a:t>Quickly understand drawings and schematics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Use multiple resources to untangle complex information and answer your questions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21299CE9-3F57-72B2-7B25-F88F7242A1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5" r="-3628" b="-2207"/>
          <a:stretch/>
        </p:blipFill>
        <p:spPr>
          <a:xfrm>
            <a:off x="177799" y="787400"/>
            <a:ext cx="2068700" cy="2194626"/>
          </a:xfrm>
          <a:prstGeom prst="rect">
            <a:avLst/>
          </a:prstGeom>
        </p:spPr>
      </p:pic>
      <p:pic>
        <p:nvPicPr>
          <p:cNvPr id="2054" name="Picture 6" descr="Vector smiling emoji. Smiling face. Happy. Cute emoticon isolated, front  wide - studiomedicoainocapra.it">
            <a:extLst>
              <a:ext uri="{FF2B5EF4-FFF2-40B4-BE49-F238E27FC236}">
                <a16:creationId xmlns="" xmlns:a16="http://schemas.microsoft.com/office/drawing/2014/main" id="{B941C5C2-6756-9DDF-5009-CC0107AAEB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4" t="8889" r="8704" b="8889"/>
          <a:stretch/>
        </p:blipFill>
        <p:spPr bwMode="auto">
          <a:xfrm>
            <a:off x="4606880" y="4684281"/>
            <a:ext cx="1752601" cy="174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A093EFDD-C930-92A2-B94D-A1E907BAF409}"/>
              </a:ext>
            </a:extLst>
          </p:cNvPr>
          <p:cNvGrpSpPr/>
          <p:nvPr/>
        </p:nvGrpSpPr>
        <p:grpSpPr>
          <a:xfrm>
            <a:off x="2402096" y="2784071"/>
            <a:ext cx="1878130" cy="1829765"/>
            <a:chOff x="-4491115" y="8709463"/>
            <a:chExt cx="1398037" cy="1354666"/>
          </a:xfrm>
        </p:grpSpPr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84F16E67-9F79-55CD-3FC0-5432834206A9}"/>
                </a:ext>
              </a:extLst>
            </p:cNvPr>
            <p:cNvSpPr/>
            <p:nvPr/>
          </p:nvSpPr>
          <p:spPr>
            <a:xfrm>
              <a:off x="-4491115" y="8709463"/>
              <a:ext cx="1398037" cy="1354666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1600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5424A7CD-9AE6-E9C9-A703-4D81F91B3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4352023" y="8807062"/>
              <a:ext cx="1109622" cy="1160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6705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alpha val="98000"/>
              </a:schemeClr>
            </a:gs>
            <a:gs pos="14000">
              <a:schemeClr val="bg1"/>
            </a:gs>
            <a:gs pos="15000">
              <a:srgbClr val="ECECEC"/>
            </a:gs>
            <a:gs pos="100000">
              <a:srgbClr val="ECEC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AE08A3EB-40AA-4B75-FF9E-E1E7DA7C64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53" b="379"/>
          <a:stretch/>
        </p:blipFill>
        <p:spPr bwMode="auto">
          <a:xfrm>
            <a:off x="0" y="1005437"/>
            <a:ext cx="12192000" cy="585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207" y="137056"/>
            <a:ext cx="7070796" cy="865159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 Thin" panose="020B0403020202020204" pitchFamily="34" charset="0"/>
                <a:cs typeface="Arial" panose="020B0604020202020204" pitchFamily="34" charset="0"/>
              </a:rPr>
              <a:t>Diff Viewer</a:t>
            </a:r>
            <a:endParaRPr lang="de-DE" sz="40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Thin" panose="020B04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rrow: Bent-Up 11">
            <a:extLst>
              <a:ext uri="{FF2B5EF4-FFF2-40B4-BE49-F238E27FC236}">
                <a16:creationId xmlns="" xmlns:a16="http://schemas.microsoft.com/office/drawing/2014/main" id="{0C593361-3C04-83F1-4229-C8BF1FAF6186}"/>
              </a:ext>
            </a:extLst>
          </p:cNvPr>
          <p:cNvSpPr/>
          <p:nvPr/>
        </p:nvSpPr>
        <p:spPr>
          <a:xfrm rot="5400000">
            <a:off x="963895" y="2650298"/>
            <a:ext cx="1304896" cy="1485579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457F1CE2-16AD-08F9-626A-60E713DF8A94}"/>
              </a:ext>
            </a:extLst>
          </p:cNvPr>
          <p:cNvSpPr/>
          <p:nvPr/>
        </p:nvSpPr>
        <p:spPr>
          <a:xfrm>
            <a:off x="2041126" y="1384151"/>
            <a:ext cx="6848876" cy="1242759"/>
          </a:xfrm>
          <a:custGeom>
            <a:avLst/>
            <a:gdLst>
              <a:gd name="connsiteX0" fmla="*/ 0 w 6720533"/>
              <a:gd name="connsiteY0" fmla="*/ 0 h 1242759"/>
              <a:gd name="connsiteX1" fmla="*/ 6720533 w 6720533"/>
              <a:gd name="connsiteY1" fmla="*/ 0 h 1242759"/>
              <a:gd name="connsiteX2" fmla="*/ 6720533 w 6720533"/>
              <a:gd name="connsiteY2" fmla="*/ 1242759 h 1242759"/>
              <a:gd name="connsiteX3" fmla="*/ 0 w 6720533"/>
              <a:gd name="connsiteY3" fmla="*/ 1242759 h 1242759"/>
              <a:gd name="connsiteX4" fmla="*/ 0 w 6720533"/>
              <a:gd name="connsiteY4" fmla="*/ 0 h 1242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20533" h="1242759">
                <a:moveTo>
                  <a:pt x="0" y="0"/>
                </a:moveTo>
                <a:lnTo>
                  <a:pt x="6720533" y="0"/>
                </a:lnTo>
                <a:lnTo>
                  <a:pt x="6720533" y="1242759"/>
                </a:lnTo>
                <a:lnTo>
                  <a:pt x="0" y="1242759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What components have been affected by this change?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Are we sure that all attributes have been updated?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Why did you change also this part?</a:t>
            </a:r>
          </a:p>
        </p:txBody>
      </p:sp>
      <p:sp>
        <p:nvSpPr>
          <p:cNvPr id="15" name="Arrow: Bent-Up 14">
            <a:extLst>
              <a:ext uri="{FF2B5EF4-FFF2-40B4-BE49-F238E27FC236}">
                <a16:creationId xmlns="" xmlns:a16="http://schemas.microsoft.com/office/drawing/2014/main" id="{00C6D01A-113F-3566-D785-8756C9D1C918}"/>
              </a:ext>
            </a:extLst>
          </p:cNvPr>
          <p:cNvSpPr/>
          <p:nvPr/>
        </p:nvSpPr>
        <p:spPr>
          <a:xfrm rot="5400000">
            <a:off x="3211644" y="4454798"/>
            <a:ext cx="1304896" cy="1485579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BA449C91-20BE-F8E3-BA5F-48671D966AE2}"/>
              </a:ext>
            </a:extLst>
          </p:cNvPr>
          <p:cNvSpPr/>
          <p:nvPr/>
        </p:nvSpPr>
        <p:spPr>
          <a:xfrm>
            <a:off x="4258843" y="2877970"/>
            <a:ext cx="2684148" cy="1597597"/>
          </a:xfrm>
          <a:custGeom>
            <a:avLst/>
            <a:gdLst>
              <a:gd name="connsiteX0" fmla="*/ 0 w 2196678"/>
              <a:gd name="connsiteY0" fmla="*/ 256318 h 1537603"/>
              <a:gd name="connsiteX1" fmla="*/ 256318 w 2196678"/>
              <a:gd name="connsiteY1" fmla="*/ 0 h 1537603"/>
              <a:gd name="connsiteX2" fmla="*/ 1940360 w 2196678"/>
              <a:gd name="connsiteY2" fmla="*/ 0 h 1537603"/>
              <a:gd name="connsiteX3" fmla="*/ 2196678 w 2196678"/>
              <a:gd name="connsiteY3" fmla="*/ 256318 h 1537603"/>
              <a:gd name="connsiteX4" fmla="*/ 2196678 w 2196678"/>
              <a:gd name="connsiteY4" fmla="*/ 1281285 h 1537603"/>
              <a:gd name="connsiteX5" fmla="*/ 1940360 w 2196678"/>
              <a:gd name="connsiteY5" fmla="*/ 1537603 h 1537603"/>
              <a:gd name="connsiteX6" fmla="*/ 256318 w 2196678"/>
              <a:gd name="connsiteY6" fmla="*/ 1537603 h 1537603"/>
              <a:gd name="connsiteX7" fmla="*/ 0 w 2196678"/>
              <a:gd name="connsiteY7" fmla="*/ 1281285 h 1537603"/>
              <a:gd name="connsiteX8" fmla="*/ 0 w 2196678"/>
              <a:gd name="connsiteY8" fmla="*/ 256318 h 1537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6678" h="1537603">
                <a:moveTo>
                  <a:pt x="0" y="256318"/>
                </a:moveTo>
                <a:cubicBezTo>
                  <a:pt x="0" y="114757"/>
                  <a:pt x="114757" y="0"/>
                  <a:pt x="256318" y="0"/>
                </a:cubicBezTo>
                <a:lnTo>
                  <a:pt x="1940360" y="0"/>
                </a:lnTo>
                <a:cubicBezTo>
                  <a:pt x="2081921" y="0"/>
                  <a:pt x="2196678" y="114757"/>
                  <a:pt x="2196678" y="256318"/>
                </a:cubicBezTo>
                <a:lnTo>
                  <a:pt x="2196678" y="1281285"/>
                </a:lnTo>
                <a:cubicBezTo>
                  <a:pt x="2196678" y="1422846"/>
                  <a:pt x="2081921" y="1537603"/>
                  <a:pt x="1940360" y="1537603"/>
                </a:cubicBezTo>
                <a:lnTo>
                  <a:pt x="256318" y="1537603"/>
                </a:lnTo>
                <a:cubicBezTo>
                  <a:pt x="114757" y="1537603"/>
                  <a:pt x="0" y="1422846"/>
                  <a:pt x="0" y="1281285"/>
                </a:cubicBezTo>
                <a:lnTo>
                  <a:pt x="0" y="25631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5083" tIns="155083" rIns="155083" bIns="155083" numCol="1" spcCol="1270" anchor="ctr" anchorCtr="0">
            <a:noAutofit/>
          </a:bodyPr>
          <a:lstStyle/>
          <a:p>
            <a:pPr marL="0" lvl="0" indent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dirty="0"/>
              <a:t>Side-by-side multi format differences viewer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802A7A28-17E7-6872-39AA-170E2FC553E9}"/>
              </a:ext>
            </a:extLst>
          </p:cNvPr>
          <p:cNvSpPr/>
          <p:nvPr/>
        </p:nvSpPr>
        <p:spPr>
          <a:xfrm>
            <a:off x="7003705" y="3089168"/>
            <a:ext cx="5191925" cy="1242759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Quickly identify additions, deletions, and modifications between different versions and formats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8AB6FA47-35AF-E19F-B984-3CAF2A395767}"/>
              </a:ext>
            </a:extLst>
          </p:cNvPr>
          <p:cNvSpPr/>
          <p:nvPr/>
        </p:nvSpPr>
        <p:spPr>
          <a:xfrm>
            <a:off x="6519865" y="4935272"/>
            <a:ext cx="5191925" cy="1242759"/>
          </a:xfrm>
          <a:custGeom>
            <a:avLst/>
            <a:gdLst>
              <a:gd name="connsiteX0" fmla="*/ 0 w 4978690"/>
              <a:gd name="connsiteY0" fmla="*/ 0 h 1242759"/>
              <a:gd name="connsiteX1" fmla="*/ 4978690 w 4978690"/>
              <a:gd name="connsiteY1" fmla="*/ 0 h 1242759"/>
              <a:gd name="connsiteX2" fmla="*/ 4978690 w 4978690"/>
              <a:gd name="connsiteY2" fmla="*/ 1242759 h 1242759"/>
              <a:gd name="connsiteX3" fmla="*/ 0 w 4978690"/>
              <a:gd name="connsiteY3" fmla="*/ 1242759 h 1242759"/>
              <a:gd name="connsiteX4" fmla="*/ 0 w 4978690"/>
              <a:gd name="connsiteY4" fmla="*/ 0 h 1242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78690" h="1242759">
                <a:moveTo>
                  <a:pt x="0" y="0"/>
                </a:moveTo>
                <a:lnTo>
                  <a:pt x="4978690" y="0"/>
                </a:lnTo>
                <a:lnTo>
                  <a:pt x="4978690" y="1242759"/>
                </a:lnTo>
                <a:lnTo>
                  <a:pt x="0" y="1242759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lvl="1"/>
            <a:r>
              <a:rPr lang="en-US" sz="1800" b="1" kern="1200" dirty="0"/>
              <a:t>Effectively review changes</a:t>
            </a:r>
          </a:p>
          <a:p>
            <a:pPr lvl="1"/>
            <a:r>
              <a:rPr lang="en-US" sz="1800" kern="1200" dirty="0"/>
              <a:t>Make sure nothing is missing and what has changed is correct.</a:t>
            </a:r>
          </a:p>
          <a:p>
            <a:pPr lvl="1"/>
            <a:r>
              <a:rPr lang="en-US" sz="1800" kern="1200" dirty="0"/>
              <a:t>Every new version is closer to the final one</a:t>
            </a:r>
            <a:endParaRPr lang="en-US" sz="1800" b="1" kern="1200" dirty="0"/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21299CE9-3F57-72B2-7B25-F88F7242A1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" r="1926"/>
          <a:stretch/>
        </p:blipFill>
        <p:spPr>
          <a:xfrm>
            <a:off x="200254" y="1115948"/>
            <a:ext cx="1660921" cy="1762025"/>
          </a:xfrm>
          <a:prstGeom prst="rect">
            <a:avLst/>
          </a:prstGeom>
        </p:spPr>
      </p:pic>
      <p:pic>
        <p:nvPicPr>
          <p:cNvPr id="2054" name="Picture 6" descr="Vector smiling emoji. Smiling face. Happy. Cute emoticon isolated, front  wide - studiomedicoainocapra.it">
            <a:extLst>
              <a:ext uri="{FF2B5EF4-FFF2-40B4-BE49-F238E27FC236}">
                <a16:creationId xmlns="" xmlns:a16="http://schemas.microsoft.com/office/drawing/2014/main" id="{B941C5C2-6756-9DDF-5009-CC0107AAEB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4" t="8889" r="8704" b="8889"/>
          <a:stretch/>
        </p:blipFill>
        <p:spPr bwMode="auto">
          <a:xfrm>
            <a:off x="4606880" y="4684281"/>
            <a:ext cx="1752601" cy="174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308BFDA-A501-57BD-4C04-A52F123B921F}"/>
              </a:ext>
            </a:extLst>
          </p:cNvPr>
          <p:cNvGrpSpPr/>
          <p:nvPr/>
        </p:nvGrpSpPr>
        <p:grpSpPr>
          <a:xfrm>
            <a:off x="2371533" y="2819143"/>
            <a:ext cx="1826597" cy="1782803"/>
            <a:chOff x="-4897664" y="10335063"/>
            <a:chExt cx="1398037" cy="1354666"/>
          </a:xfrm>
        </p:grpSpPr>
        <p:sp>
          <p:nvSpPr>
            <p:cNvPr id="30" name="Oval 29">
              <a:extLst>
                <a:ext uri="{FF2B5EF4-FFF2-40B4-BE49-F238E27FC236}">
                  <a16:creationId xmlns="" xmlns:a16="http://schemas.microsoft.com/office/drawing/2014/main" id="{56DC55FC-3287-91E7-8A50-D4340B307625}"/>
                </a:ext>
              </a:extLst>
            </p:cNvPr>
            <p:cNvSpPr/>
            <p:nvPr/>
          </p:nvSpPr>
          <p:spPr>
            <a:xfrm>
              <a:off x="-4897664" y="10335063"/>
              <a:ext cx="1398037" cy="1354666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1600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BC8829BD-CE1E-2648-EA93-D615430E2B0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679688" y="10529453"/>
              <a:ext cx="946739" cy="8651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7060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: Rounded Corners 45">
            <a:extLst>
              <a:ext uri="{FF2B5EF4-FFF2-40B4-BE49-F238E27FC236}">
                <a16:creationId xmlns="" xmlns:a16="http://schemas.microsoft.com/office/drawing/2014/main" id="{16F288AD-3919-0613-5997-9655E189105B}"/>
              </a:ext>
            </a:extLst>
          </p:cNvPr>
          <p:cNvSpPr/>
          <p:nvPr/>
        </p:nvSpPr>
        <p:spPr>
          <a:xfrm>
            <a:off x="7672344" y="1461030"/>
            <a:ext cx="3291131" cy="4386726"/>
          </a:xfrm>
          <a:prstGeom prst="round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dirty="0"/>
              <a:t>Work in progress</a:t>
            </a:r>
          </a:p>
        </p:txBody>
      </p:sp>
      <p:sp>
        <p:nvSpPr>
          <p:cNvPr id="33" name="Arrow: Left 32">
            <a:extLst>
              <a:ext uri="{FF2B5EF4-FFF2-40B4-BE49-F238E27FC236}">
                <a16:creationId xmlns="" xmlns:a16="http://schemas.microsoft.com/office/drawing/2014/main" id="{147E7DE6-E16B-3E9C-75C3-CE566E5325A8}"/>
              </a:ext>
            </a:extLst>
          </p:cNvPr>
          <p:cNvSpPr/>
          <p:nvPr/>
        </p:nvSpPr>
        <p:spPr>
          <a:xfrm rot="9389806">
            <a:off x="2807298" y="4258195"/>
            <a:ext cx="2242709" cy="5305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9" name="Arrow: Left 38">
            <a:extLst>
              <a:ext uri="{FF2B5EF4-FFF2-40B4-BE49-F238E27FC236}">
                <a16:creationId xmlns="" xmlns:a16="http://schemas.microsoft.com/office/drawing/2014/main" id="{2B9D6932-904F-E4A2-98C2-FF0D92BFE8D7}"/>
              </a:ext>
            </a:extLst>
          </p:cNvPr>
          <p:cNvSpPr/>
          <p:nvPr/>
        </p:nvSpPr>
        <p:spPr>
          <a:xfrm rot="6986850">
            <a:off x="4054963" y="4975673"/>
            <a:ext cx="1787325" cy="5305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3" name="Arrow: Left 42">
            <a:extLst>
              <a:ext uri="{FF2B5EF4-FFF2-40B4-BE49-F238E27FC236}">
                <a16:creationId xmlns="" xmlns:a16="http://schemas.microsoft.com/office/drawing/2014/main" id="{9F544DA3-2218-861F-0E4A-2FF33EEB7069}"/>
              </a:ext>
            </a:extLst>
          </p:cNvPr>
          <p:cNvSpPr/>
          <p:nvPr/>
        </p:nvSpPr>
        <p:spPr>
          <a:xfrm>
            <a:off x="6767766" y="3391111"/>
            <a:ext cx="846780" cy="530516"/>
          </a:xfrm>
          <a:prstGeom prst="leftArrow">
            <a:avLst>
              <a:gd name="adj1" fmla="val 60000"/>
              <a:gd name="adj2" fmla="val 50000"/>
            </a:avLst>
          </a:prstGeom>
          <a:noFill/>
          <a:ln w="12700">
            <a:solidFill>
              <a:schemeClr val="tx1"/>
            </a:solidFill>
            <a:prstDash val="sysDot"/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8070" y="132388"/>
            <a:ext cx="7144780" cy="831908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 Thin" panose="020B0403020202020204" pitchFamily="34" charset="0"/>
                <a:cs typeface="Arial" panose="020B0604020202020204" pitchFamily="34" charset="0"/>
              </a:rPr>
              <a:t>Integration</a:t>
            </a:r>
            <a:endParaRPr lang="de-DE" sz="40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Thin" panose="020B0403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4A71E826-ED96-4743-D9CE-23A5F9962DFD}"/>
              </a:ext>
            </a:extLst>
          </p:cNvPr>
          <p:cNvGrpSpPr/>
          <p:nvPr/>
        </p:nvGrpSpPr>
        <p:grpSpPr>
          <a:xfrm>
            <a:off x="2000871" y="2465071"/>
            <a:ext cx="1303022" cy="1279669"/>
            <a:chOff x="3006191" y="2313551"/>
            <a:chExt cx="1303023" cy="1279669"/>
          </a:xfrm>
        </p:grpSpPr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4E03D4F8-E5F8-1C28-1DCB-3527496045CE}"/>
                </a:ext>
              </a:extLst>
            </p:cNvPr>
            <p:cNvSpPr/>
            <p:nvPr/>
          </p:nvSpPr>
          <p:spPr>
            <a:xfrm>
              <a:off x="3006191" y="2648665"/>
              <a:ext cx="1303023" cy="944555"/>
            </a:xfrm>
            <a:custGeom>
              <a:avLst/>
              <a:gdLst>
                <a:gd name="connsiteX0" fmla="*/ 0 w 1303023"/>
                <a:gd name="connsiteY0" fmla="*/ 104242 h 1042418"/>
                <a:gd name="connsiteX1" fmla="*/ 104242 w 1303023"/>
                <a:gd name="connsiteY1" fmla="*/ 0 h 1042418"/>
                <a:gd name="connsiteX2" fmla="*/ 1198781 w 1303023"/>
                <a:gd name="connsiteY2" fmla="*/ 0 h 1042418"/>
                <a:gd name="connsiteX3" fmla="*/ 1303023 w 1303023"/>
                <a:gd name="connsiteY3" fmla="*/ 104242 h 1042418"/>
                <a:gd name="connsiteX4" fmla="*/ 1303023 w 1303023"/>
                <a:gd name="connsiteY4" fmla="*/ 938176 h 1042418"/>
                <a:gd name="connsiteX5" fmla="*/ 1198781 w 1303023"/>
                <a:gd name="connsiteY5" fmla="*/ 1042418 h 1042418"/>
                <a:gd name="connsiteX6" fmla="*/ 104242 w 1303023"/>
                <a:gd name="connsiteY6" fmla="*/ 1042418 h 1042418"/>
                <a:gd name="connsiteX7" fmla="*/ 0 w 1303023"/>
                <a:gd name="connsiteY7" fmla="*/ 938176 h 1042418"/>
                <a:gd name="connsiteX8" fmla="*/ 0 w 1303023"/>
                <a:gd name="connsiteY8" fmla="*/ 104242 h 104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3023" h="1042418">
                  <a:moveTo>
                    <a:pt x="0" y="104242"/>
                  </a:moveTo>
                  <a:cubicBezTo>
                    <a:pt x="0" y="46671"/>
                    <a:pt x="46671" y="0"/>
                    <a:pt x="104242" y="0"/>
                  </a:cubicBezTo>
                  <a:lnTo>
                    <a:pt x="1198781" y="0"/>
                  </a:lnTo>
                  <a:cubicBezTo>
                    <a:pt x="1256352" y="0"/>
                    <a:pt x="1303023" y="46671"/>
                    <a:pt x="1303023" y="104242"/>
                  </a:cubicBezTo>
                  <a:lnTo>
                    <a:pt x="1303023" y="938176"/>
                  </a:lnTo>
                  <a:cubicBezTo>
                    <a:pt x="1303023" y="995747"/>
                    <a:pt x="1256352" y="1042418"/>
                    <a:pt x="1198781" y="1042418"/>
                  </a:cubicBezTo>
                  <a:lnTo>
                    <a:pt x="104242" y="1042418"/>
                  </a:lnTo>
                  <a:cubicBezTo>
                    <a:pt x="46671" y="1042418"/>
                    <a:pt x="0" y="995747"/>
                    <a:pt x="0" y="938176"/>
                  </a:cubicBezTo>
                  <a:lnTo>
                    <a:pt x="0" y="10424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0536" tIns="70536" rIns="70536" bIns="70536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dirty="0"/>
                <a:t>Smart Isometrics</a:t>
              </a:r>
            </a:p>
          </p:txBody>
        </p:sp>
        <p:pic>
          <p:nvPicPr>
            <p:cNvPr id="23" name="Picture 22" descr="A black and white logo&#10;&#10;Description automatically generated">
              <a:extLst>
                <a:ext uri="{FF2B5EF4-FFF2-40B4-BE49-F238E27FC236}">
                  <a16:creationId xmlns="" xmlns:a16="http://schemas.microsoft.com/office/drawing/2014/main" id="{828DA39D-0011-96B6-CBFB-2737BF0DA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9835" y="2313551"/>
              <a:ext cx="1204687" cy="374076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754DFBE3-03D8-064F-6AAD-1FC9BCDD58BC}"/>
              </a:ext>
            </a:extLst>
          </p:cNvPr>
          <p:cNvGrpSpPr/>
          <p:nvPr/>
        </p:nvGrpSpPr>
        <p:grpSpPr>
          <a:xfrm>
            <a:off x="1989223" y="4176007"/>
            <a:ext cx="1303022" cy="1126162"/>
            <a:chOff x="4417232" y="1329230"/>
            <a:chExt cx="1303023" cy="1126162"/>
          </a:xfrm>
        </p:grpSpPr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4352CEC7-9010-CCDE-CC4D-7637A5FC1D2A}"/>
                </a:ext>
              </a:extLst>
            </p:cNvPr>
            <p:cNvSpPr/>
            <p:nvPr/>
          </p:nvSpPr>
          <p:spPr>
            <a:xfrm>
              <a:off x="4417232" y="1623484"/>
              <a:ext cx="1303023" cy="831908"/>
            </a:xfrm>
            <a:custGeom>
              <a:avLst/>
              <a:gdLst>
                <a:gd name="connsiteX0" fmla="*/ 0 w 1303023"/>
                <a:gd name="connsiteY0" fmla="*/ 104242 h 1042418"/>
                <a:gd name="connsiteX1" fmla="*/ 104242 w 1303023"/>
                <a:gd name="connsiteY1" fmla="*/ 0 h 1042418"/>
                <a:gd name="connsiteX2" fmla="*/ 1198781 w 1303023"/>
                <a:gd name="connsiteY2" fmla="*/ 0 h 1042418"/>
                <a:gd name="connsiteX3" fmla="*/ 1303023 w 1303023"/>
                <a:gd name="connsiteY3" fmla="*/ 104242 h 1042418"/>
                <a:gd name="connsiteX4" fmla="*/ 1303023 w 1303023"/>
                <a:gd name="connsiteY4" fmla="*/ 938176 h 1042418"/>
                <a:gd name="connsiteX5" fmla="*/ 1198781 w 1303023"/>
                <a:gd name="connsiteY5" fmla="*/ 1042418 h 1042418"/>
                <a:gd name="connsiteX6" fmla="*/ 104242 w 1303023"/>
                <a:gd name="connsiteY6" fmla="*/ 1042418 h 1042418"/>
                <a:gd name="connsiteX7" fmla="*/ 0 w 1303023"/>
                <a:gd name="connsiteY7" fmla="*/ 938176 h 1042418"/>
                <a:gd name="connsiteX8" fmla="*/ 0 w 1303023"/>
                <a:gd name="connsiteY8" fmla="*/ 104242 h 104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3023" h="1042418">
                  <a:moveTo>
                    <a:pt x="0" y="104242"/>
                  </a:moveTo>
                  <a:cubicBezTo>
                    <a:pt x="0" y="46671"/>
                    <a:pt x="46671" y="0"/>
                    <a:pt x="104242" y="0"/>
                  </a:cubicBezTo>
                  <a:lnTo>
                    <a:pt x="1198781" y="0"/>
                  </a:lnTo>
                  <a:cubicBezTo>
                    <a:pt x="1256352" y="0"/>
                    <a:pt x="1303023" y="46671"/>
                    <a:pt x="1303023" y="104242"/>
                  </a:cubicBezTo>
                  <a:lnTo>
                    <a:pt x="1303023" y="938176"/>
                  </a:lnTo>
                  <a:cubicBezTo>
                    <a:pt x="1303023" y="995747"/>
                    <a:pt x="1256352" y="1042418"/>
                    <a:pt x="1198781" y="1042418"/>
                  </a:cubicBezTo>
                  <a:lnTo>
                    <a:pt x="104242" y="1042418"/>
                  </a:lnTo>
                  <a:cubicBezTo>
                    <a:pt x="46671" y="1042418"/>
                    <a:pt x="0" y="995747"/>
                    <a:pt x="0" y="938176"/>
                  </a:cubicBezTo>
                  <a:lnTo>
                    <a:pt x="0" y="10424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0536" tIns="70536" rIns="70536" bIns="70536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dirty="0"/>
                <a:t>Smart 3D</a:t>
              </a:r>
            </a:p>
          </p:txBody>
        </p:sp>
        <p:pic>
          <p:nvPicPr>
            <p:cNvPr id="26" name="Picture 25" descr="A black and white logo&#10;&#10;Description automatically generated">
              <a:extLst>
                <a:ext uri="{FF2B5EF4-FFF2-40B4-BE49-F238E27FC236}">
                  <a16:creationId xmlns="" xmlns:a16="http://schemas.microsoft.com/office/drawing/2014/main" id="{7BCC7A83-17C0-95D3-4C5F-D384314BE0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2234" y="1329230"/>
              <a:ext cx="1204687" cy="374076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8C56251B-FBF5-379E-6415-BDB97CFFFA83}"/>
              </a:ext>
            </a:extLst>
          </p:cNvPr>
          <p:cNvGrpSpPr/>
          <p:nvPr/>
        </p:nvGrpSpPr>
        <p:grpSpPr>
          <a:xfrm>
            <a:off x="9347568" y="2068990"/>
            <a:ext cx="1337753" cy="1028144"/>
            <a:chOff x="7537685" y="2313551"/>
            <a:chExt cx="1337752" cy="1028144"/>
          </a:xfrm>
        </p:grpSpPr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A8789057-B92A-827A-F053-48D34B250CA2}"/>
                </a:ext>
              </a:extLst>
            </p:cNvPr>
            <p:cNvSpPr/>
            <p:nvPr/>
          </p:nvSpPr>
          <p:spPr>
            <a:xfrm>
              <a:off x="7572414" y="2648665"/>
              <a:ext cx="1303023" cy="693030"/>
            </a:xfrm>
            <a:custGeom>
              <a:avLst/>
              <a:gdLst>
                <a:gd name="connsiteX0" fmla="*/ 0 w 1303023"/>
                <a:gd name="connsiteY0" fmla="*/ 104242 h 1042418"/>
                <a:gd name="connsiteX1" fmla="*/ 104242 w 1303023"/>
                <a:gd name="connsiteY1" fmla="*/ 0 h 1042418"/>
                <a:gd name="connsiteX2" fmla="*/ 1198781 w 1303023"/>
                <a:gd name="connsiteY2" fmla="*/ 0 h 1042418"/>
                <a:gd name="connsiteX3" fmla="*/ 1303023 w 1303023"/>
                <a:gd name="connsiteY3" fmla="*/ 104242 h 1042418"/>
                <a:gd name="connsiteX4" fmla="*/ 1303023 w 1303023"/>
                <a:gd name="connsiteY4" fmla="*/ 938176 h 1042418"/>
                <a:gd name="connsiteX5" fmla="*/ 1198781 w 1303023"/>
                <a:gd name="connsiteY5" fmla="*/ 1042418 h 1042418"/>
                <a:gd name="connsiteX6" fmla="*/ 104242 w 1303023"/>
                <a:gd name="connsiteY6" fmla="*/ 1042418 h 1042418"/>
                <a:gd name="connsiteX7" fmla="*/ 0 w 1303023"/>
                <a:gd name="connsiteY7" fmla="*/ 938176 h 1042418"/>
                <a:gd name="connsiteX8" fmla="*/ 0 w 1303023"/>
                <a:gd name="connsiteY8" fmla="*/ 104242 h 104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3023" h="1042418">
                  <a:moveTo>
                    <a:pt x="0" y="104242"/>
                  </a:moveTo>
                  <a:cubicBezTo>
                    <a:pt x="0" y="46671"/>
                    <a:pt x="46671" y="0"/>
                    <a:pt x="104242" y="0"/>
                  </a:cubicBezTo>
                  <a:lnTo>
                    <a:pt x="1198781" y="0"/>
                  </a:lnTo>
                  <a:cubicBezTo>
                    <a:pt x="1256352" y="0"/>
                    <a:pt x="1303023" y="46671"/>
                    <a:pt x="1303023" y="104242"/>
                  </a:cubicBezTo>
                  <a:lnTo>
                    <a:pt x="1303023" y="938176"/>
                  </a:lnTo>
                  <a:cubicBezTo>
                    <a:pt x="1303023" y="995747"/>
                    <a:pt x="1256352" y="1042418"/>
                    <a:pt x="1198781" y="1042418"/>
                  </a:cubicBezTo>
                  <a:lnTo>
                    <a:pt x="104242" y="1042418"/>
                  </a:lnTo>
                  <a:cubicBezTo>
                    <a:pt x="46671" y="1042418"/>
                    <a:pt x="0" y="995747"/>
                    <a:pt x="0" y="938176"/>
                  </a:cubicBezTo>
                  <a:lnTo>
                    <a:pt x="0" y="104242"/>
                  </a:lnTo>
                  <a:close/>
                </a:path>
              </a:pathLst>
            </a:custGeom>
            <a:solidFill>
              <a:srgbClr val="B8C2E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0536" tIns="70536" rIns="70536" bIns="70536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dirty="0"/>
                <a:t>E3D</a:t>
              </a:r>
            </a:p>
          </p:txBody>
        </p:sp>
        <p:pic>
          <p:nvPicPr>
            <p:cNvPr id="27" name="Picture 26" descr="A purple letters on a black background&#10;&#10;Description automatically generated">
              <a:extLst>
                <a:ext uri="{FF2B5EF4-FFF2-40B4-BE49-F238E27FC236}">
                  <a16:creationId xmlns="" xmlns:a16="http://schemas.microsoft.com/office/drawing/2014/main" id="{6A71317D-2BE7-A9CF-A83B-8534A428925A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7685" y="2313551"/>
              <a:ext cx="1204687" cy="451288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78234AF8-EB10-458F-403D-4B72101C3940}"/>
              </a:ext>
            </a:extLst>
          </p:cNvPr>
          <p:cNvGrpSpPr/>
          <p:nvPr/>
        </p:nvGrpSpPr>
        <p:grpSpPr>
          <a:xfrm>
            <a:off x="8044546" y="1451380"/>
            <a:ext cx="1303022" cy="1202880"/>
            <a:chOff x="8073284" y="3975739"/>
            <a:chExt cx="1303023" cy="1202880"/>
          </a:xfrm>
        </p:grpSpPr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9752FD62-E391-7DA0-C2D6-3A5683FD6870}"/>
                </a:ext>
              </a:extLst>
            </p:cNvPr>
            <p:cNvSpPr/>
            <p:nvPr/>
          </p:nvSpPr>
          <p:spPr>
            <a:xfrm>
              <a:off x="8073284" y="4322683"/>
              <a:ext cx="1303023" cy="855936"/>
            </a:xfrm>
            <a:custGeom>
              <a:avLst/>
              <a:gdLst>
                <a:gd name="connsiteX0" fmla="*/ 0 w 1303023"/>
                <a:gd name="connsiteY0" fmla="*/ 104242 h 1042418"/>
                <a:gd name="connsiteX1" fmla="*/ 104242 w 1303023"/>
                <a:gd name="connsiteY1" fmla="*/ 0 h 1042418"/>
                <a:gd name="connsiteX2" fmla="*/ 1198781 w 1303023"/>
                <a:gd name="connsiteY2" fmla="*/ 0 h 1042418"/>
                <a:gd name="connsiteX3" fmla="*/ 1303023 w 1303023"/>
                <a:gd name="connsiteY3" fmla="*/ 104242 h 1042418"/>
                <a:gd name="connsiteX4" fmla="*/ 1303023 w 1303023"/>
                <a:gd name="connsiteY4" fmla="*/ 938176 h 1042418"/>
                <a:gd name="connsiteX5" fmla="*/ 1198781 w 1303023"/>
                <a:gd name="connsiteY5" fmla="*/ 1042418 h 1042418"/>
                <a:gd name="connsiteX6" fmla="*/ 104242 w 1303023"/>
                <a:gd name="connsiteY6" fmla="*/ 1042418 h 1042418"/>
                <a:gd name="connsiteX7" fmla="*/ 0 w 1303023"/>
                <a:gd name="connsiteY7" fmla="*/ 938176 h 1042418"/>
                <a:gd name="connsiteX8" fmla="*/ 0 w 1303023"/>
                <a:gd name="connsiteY8" fmla="*/ 104242 h 104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3023" h="1042418">
                  <a:moveTo>
                    <a:pt x="0" y="104242"/>
                  </a:moveTo>
                  <a:cubicBezTo>
                    <a:pt x="0" y="46671"/>
                    <a:pt x="46671" y="0"/>
                    <a:pt x="104242" y="0"/>
                  </a:cubicBezTo>
                  <a:lnTo>
                    <a:pt x="1198781" y="0"/>
                  </a:lnTo>
                  <a:cubicBezTo>
                    <a:pt x="1256352" y="0"/>
                    <a:pt x="1303023" y="46671"/>
                    <a:pt x="1303023" y="104242"/>
                  </a:cubicBezTo>
                  <a:lnTo>
                    <a:pt x="1303023" y="938176"/>
                  </a:lnTo>
                  <a:cubicBezTo>
                    <a:pt x="1303023" y="995747"/>
                    <a:pt x="1256352" y="1042418"/>
                    <a:pt x="1198781" y="1042418"/>
                  </a:cubicBezTo>
                  <a:lnTo>
                    <a:pt x="104242" y="1042418"/>
                  </a:lnTo>
                  <a:cubicBezTo>
                    <a:pt x="46671" y="1042418"/>
                    <a:pt x="0" y="995747"/>
                    <a:pt x="0" y="938176"/>
                  </a:cubicBezTo>
                  <a:lnTo>
                    <a:pt x="0" y="104242"/>
                  </a:lnTo>
                  <a:close/>
                </a:path>
              </a:pathLst>
            </a:custGeom>
            <a:solidFill>
              <a:srgbClr val="B8C2E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0536" tIns="70536" rIns="70536" bIns="70536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dirty="0"/>
                <a:t>AVEVA P&amp;ID</a:t>
              </a:r>
            </a:p>
          </p:txBody>
        </p:sp>
        <p:pic>
          <p:nvPicPr>
            <p:cNvPr id="28" name="Picture 27" descr="A purple letters on a black background&#10;&#10;Description automatically generated">
              <a:extLst>
                <a:ext uri="{FF2B5EF4-FFF2-40B4-BE49-F238E27FC236}">
                  <a16:creationId xmlns="" xmlns:a16="http://schemas.microsoft.com/office/drawing/2014/main" id="{CA238B88-5558-E809-85D6-C56C13FF3B4D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9609" y="3975739"/>
              <a:ext cx="1204687" cy="451288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3E713935-EC91-E6C5-3CBD-BDB7EA46B4C5}"/>
              </a:ext>
            </a:extLst>
          </p:cNvPr>
          <p:cNvGrpSpPr/>
          <p:nvPr/>
        </p:nvGrpSpPr>
        <p:grpSpPr>
          <a:xfrm>
            <a:off x="3613477" y="5385542"/>
            <a:ext cx="1303022" cy="1114318"/>
            <a:chOff x="6161374" y="1329229"/>
            <a:chExt cx="1303023" cy="1114318"/>
          </a:xfrm>
        </p:grpSpPr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CFD2AE2-093C-40A7-DDB3-F2EE2F2A18AC}"/>
                </a:ext>
              </a:extLst>
            </p:cNvPr>
            <p:cNvSpPr/>
            <p:nvPr/>
          </p:nvSpPr>
          <p:spPr>
            <a:xfrm>
              <a:off x="6161374" y="1623484"/>
              <a:ext cx="1303023" cy="820063"/>
            </a:xfrm>
            <a:custGeom>
              <a:avLst/>
              <a:gdLst>
                <a:gd name="connsiteX0" fmla="*/ 0 w 1303023"/>
                <a:gd name="connsiteY0" fmla="*/ 104242 h 1042418"/>
                <a:gd name="connsiteX1" fmla="*/ 104242 w 1303023"/>
                <a:gd name="connsiteY1" fmla="*/ 0 h 1042418"/>
                <a:gd name="connsiteX2" fmla="*/ 1198781 w 1303023"/>
                <a:gd name="connsiteY2" fmla="*/ 0 h 1042418"/>
                <a:gd name="connsiteX3" fmla="*/ 1303023 w 1303023"/>
                <a:gd name="connsiteY3" fmla="*/ 104242 h 1042418"/>
                <a:gd name="connsiteX4" fmla="*/ 1303023 w 1303023"/>
                <a:gd name="connsiteY4" fmla="*/ 938176 h 1042418"/>
                <a:gd name="connsiteX5" fmla="*/ 1198781 w 1303023"/>
                <a:gd name="connsiteY5" fmla="*/ 1042418 h 1042418"/>
                <a:gd name="connsiteX6" fmla="*/ 104242 w 1303023"/>
                <a:gd name="connsiteY6" fmla="*/ 1042418 h 1042418"/>
                <a:gd name="connsiteX7" fmla="*/ 0 w 1303023"/>
                <a:gd name="connsiteY7" fmla="*/ 938176 h 1042418"/>
                <a:gd name="connsiteX8" fmla="*/ 0 w 1303023"/>
                <a:gd name="connsiteY8" fmla="*/ 104242 h 104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3023" h="1042418">
                  <a:moveTo>
                    <a:pt x="0" y="104242"/>
                  </a:moveTo>
                  <a:cubicBezTo>
                    <a:pt x="0" y="46671"/>
                    <a:pt x="46671" y="0"/>
                    <a:pt x="104242" y="0"/>
                  </a:cubicBezTo>
                  <a:lnTo>
                    <a:pt x="1198781" y="0"/>
                  </a:lnTo>
                  <a:cubicBezTo>
                    <a:pt x="1256352" y="0"/>
                    <a:pt x="1303023" y="46671"/>
                    <a:pt x="1303023" y="104242"/>
                  </a:cubicBezTo>
                  <a:lnTo>
                    <a:pt x="1303023" y="938176"/>
                  </a:lnTo>
                  <a:cubicBezTo>
                    <a:pt x="1303023" y="995747"/>
                    <a:pt x="1256352" y="1042418"/>
                    <a:pt x="1198781" y="1042418"/>
                  </a:cubicBezTo>
                  <a:lnTo>
                    <a:pt x="104242" y="1042418"/>
                  </a:lnTo>
                  <a:cubicBezTo>
                    <a:pt x="46671" y="1042418"/>
                    <a:pt x="0" y="995747"/>
                    <a:pt x="0" y="938176"/>
                  </a:cubicBezTo>
                  <a:lnTo>
                    <a:pt x="0" y="10424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0536" tIns="70536" rIns="70536" bIns="70536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dirty="0"/>
                <a:t>SAP</a:t>
              </a:r>
            </a:p>
          </p:txBody>
        </p:sp>
        <p:pic>
          <p:nvPicPr>
            <p:cNvPr id="29" name="Picture 28" descr="A blue and white logo&#10;&#10;Description automatically generated">
              <a:extLst>
                <a:ext uri="{FF2B5EF4-FFF2-40B4-BE49-F238E27FC236}">
                  <a16:creationId xmlns="" xmlns:a16="http://schemas.microsoft.com/office/drawing/2014/main" id="{22FE4B5B-3A70-1459-7DDC-B3AAC0CA2F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9" t="24491" r="-5521" b="30664"/>
            <a:stretch/>
          </p:blipFill>
          <p:spPr>
            <a:xfrm>
              <a:off x="6216524" y="1329229"/>
              <a:ext cx="677812" cy="321771"/>
            </a:xfrm>
            <a:prstGeom prst="rect">
              <a:avLst/>
            </a:prstGeom>
            <a:ln w="28575">
              <a:noFill/>
            </a:ln>
          </p:spPr>
        </p:pic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2688AFB9-CA23-4CF5-F21F-1F550DF0FF06}"/>
              </a:ext>
            </a:extLst>
          </p:cNvPr>
          <p:cNvGrpSpPr/>
          <p:nvPr/>
        </p:nvGrpSpPr>
        <p:grpSpPr>
          <a:xfrm>
            <a:off x="4848510" y="2697474"/>
            <a:ext cx="1946229" cy="2548876"/>
            <a:chOff x="5010083" y="3897921"/>
            <a:chExt cx="1946230" cy="2548876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B83FFCB9-A665-F008-EBF6-796745BB5437}"/>
                </a:ext>
              </a:extLst>
            </p:cNvPr>
            <p:cNvSpPr/>
            <p:nvPr/>
          </p:nvSpPr>
          <p:spPr>
            <a:xfrm>
              <a:off x="5010083" y="3897921"/>
              <a:ext cx="1861462" cy="1861462"/>
            </a:xfrm>
            <a:custGeom>
              <a:avLst/>
              <a:gdLst>
                <a:gd name="connsiteX0" fmla="*/ 0 w 1861462"/>
                <a:gd name="connsiteY0" fmla="*/ 930731 h 1861462"/>
                <a:gd name="connsiteX1" fmla="*/ 930731 w 1861462"/>
                <a:gd name="connsiteY1" fmla="*/ 0 h 1861462"/>
                <a:gd name="connsiteX2" fmla="*/ 1861462 w 1861462"/>
                <a:gd name="connsiteY2" fmla="*/ 930731 h 1861462"/>
                <a:gd name="connsiteX3" fmla="*/ 930731 w 1861462"/>
                <a:gd name="connsiteY3" fmla="*/ 1861462 h 1861462"/>
                <a:gd name="connsiteX4" fmla="*/ 0 w 1861462"/>
                <a:gd name="connsiteY4" fmla="*/ 930731 h 186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1462" h="1861462">
                  <a:moveTo>
                    <a:pt x="0" y="930731"/>
                  </a:moveTo>
                  <a:cubicBezTo>
                    <a:pt x="0" y="416702"/>
                    <a:pt x="416702" y="0"/>
                    <a:pt x="930731" y="0"/>
                  </a:cubicBezTo>
                  <a:cubicBezTo>
                    <a:pt x="1444760" y="0"/>
                    <a:pt x="1861462" y="416702"/>
                    <a:pt x="1861462" y="930731"/>
                  </a:cubicBezTo>
                  <a:cubicBezTo>
                    <a:pt x="1861462" y="1444760"/>
                    <a:pt x="1444760" y="1861462"/>
                    <a:pt x="930731" y="1861462"/>
                  </a:cubicBezTo>
                  <a:cubicBezTo>
                    <a:pt x="416702" y="1861462"/>
                    <a:pt x="0" y="1444760"/>
                    <a:pt x="0" y="930731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9750" tIns="289750" rIns="289750" bIns="28975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700" kern="1200" dirty="0" err="1"/>
                <a:t>PipeLine</a:t>
              </a:r>
              <a:r>
                <a:rPr lang="en-US" sz="2700" kern="1200" dirty="0"/>
                <a:t> Manager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BA025E1F-2A78-8B40-DD92-381EE86EF69D}"/>
                </a:ext>
              </a:extLst>
            </p:cNvPr>
            <p:cNvGrpSpPr/>
            <p:nvPr/>
          </p:nvGrpSpPr>
          <p:grpSpPr>
            <a:xfrm>
              <a:off x="6144515" y="5355069"/>
              <a:ext cx="811798" cy="1091728"/>
              <a:chOff x="4277741" y="5673207"/>
              <a:chExt cx="811798" cy="1091728"/>
            </a:xfrm>
          </p:grpSpPr>
          <p:grpSp>
            <p:nvGrpSpPr>
              <p:cNvPr id="16" name="Graphic 12" descr="Database outline">
                <a:extLst>
                  <a:ext uri="{FF2B5EF4-FFF2-40B4-BE49-F238E27FC236}">
                    <a16:creationId xmlns="" xmlns:a16="http://schemas.microsoft.com/office/drawing/2014/main" id="{E6C7066B-274A-FC29-B47E-3A59C85C31B3}"/>
                  </a:ext>
                </a:extLst>
              </p:cNvPr>
              <p:cNvGrpSpPr/>
              <p:nvPr/>
            </p:nvGrpSpPr>
            <p:grpSpPr>
              <a:xfrm>
                <a:off x="4277741" y="5673207"/>
                <a:ext cx="811798" cy="1091728"/>
                <a:chOff x="4277741" y="5673207"/>
                <a:chExt cx="811798" cy="1091728"/>
              </a:xfrm>
              <a:solidFill>
                <a:schemeClr val="tx2"/>
              </a:solidFill>
            </p:grpSpPr>
            <p:sp>
              <p:nvSpPr>
                <p:cNvPr id="17" name="Freeform: Shape 16">
                  <a:extLst>
                    <a:ext uri="{FF2B5EF4-FFF2-40B4-BE49-F238E27FC236}">
                      <a16:creationId xmlns="" xmlns:a16="http://schemas.microsoft.com/office/drawing/2014/main" id="{6230B346-7A5D-0378-1CD8-6C50F7DC7971}"/>
                    </a:ext>
                  </a:extLst>
                </p:cNvPr>
                <p:cNvSpPr/>
                <p:nvPr/>
              </p:nvSpPr>
              <p:spPr>
                <a:xfrm>
                  <a:off x="4277741" y="5673207"/>
                  <a:ext cx="811798" cy="1091728"/>
                </a:xfrm>
                <a:custGeom>
                  <a:avLst/>
                  <a:gdLst>
                    <a:gd name="connsiteX0" fmla="*/ 811798 w 811798"/>
                    <a:gd name="connsiteY0" fmla="*/ 965760 h 1091728"/>
                    <a:gd name="connsiteX1" fmla="*/ 811798 w 811798"/>
                    <a:gd name="connsiteY1" fmla="*/ 125969 h 1091728"/>
                    <a:gd name="connsiteX2" fmla="*/ 405899 w 811798"/>
                    <a:gd name="connsiteY2" fmla="*/ 0 h 1091728"/>
                    <a:gd name="connsiteX3" fmla="*/ 0 w 811798"/>
                    <a:gd name="connsiteY3" fmla="*/ 125969 h 1091728"/>
                    <a:gd name="connsiteX4" fmla="*/ 0 w 811798"/>
                    <a:gd name="connsiteY4" fmla="*/ 965760 h 1091728"/>
                    <a:gd name="connsiteX5" fmla="*/ 405899 w 811798"/>
                    <a:gd name="connsiteY5" fmla="*/ 1091729 h 1091728"/>
                    <a:gd name="connsiteX6" fmla="*/ 811798 w 811798"/>
                    <a:gd name="connsiteY6" fmla="*/ 965760 h 1091728"/>
                    <a:gd name="connsiteX7" fmla="*/ 405899 w 811798"/>
                    <a:gd name="connsiteY7" fmla="*/ 27993 h 1091728"/>
                    <a:gd name="connsiteX8" fmla="*/ 783805 w 811798"/>
                    <a:gd name="connsiteY8" fmla="*/ 125969 h 1091728"/>
                    <a:gd name="connsiteX9" fmla="*/ 405899 w 811798"/>
                    <a:gd name="connsiteY9" fmla="*/ 223944 h 1091728"/>
                    <a:gd name="connsiteX10" fmla="*/ 27993 w 811798"/>
                    <a:gd name="connsiteY10" fmla="*/ 125969 h 1091728"/>
                    <a:gd name="connsiteX11" fmla="*/ 405899 w 811798"/>
                    <a:gd name="connsiteY11" fmla="*/ 27993 h 1091728"/>
                    <a:gd name="connsiteX12" fmla="*/ 27993 w 811798"/>
                    <a:gd name="connsiteY12" fmla="*/ 174397 h 1091728"/>
                    <a:gd name="connsiteX13" fmla="*/ 405899 w 811798"/>
                    <a:gd name="connsiteY13" fmla="*/ 251937 h 1091728"/>
                    <a:gd name="connsiteX14" fmla="*/ 783805 w 811798"/>
                    <a:gd name="connsiteY14" fmla="*/ 174397 h 1091728"/>
                    <a:gd name="connsiteX15" fmla="*/ 783805 w 811798"/>
                    <a:gd name="connsiteY15" fmla="*/ 405899 h 1091728"/>
                    <a:gd name="connsiteX16" fmla="*/ 405899 w 811798"/>
                    <a:gd name="connsiteY16" fmla="*/ 503875 h 1091728"/>
                    <a:gd name="connsiteX17" fmla="*/ 27993 w 811798"/>
                    <a:gd name="connsiteY17" fmla="*/ 405899 h 1091728"/>
                    <a:gd name="connsiteX18" fmla="*/ 27993 w 811798"/>
                    <a:gd name="connsiteY18" fmla="*/ 454327 h 1091728"/>
                    <a:gd name="connsiteX19" fmla="*/ 405899 w 811798"/>
                    <a:gd name="connsiteY19" fmla="*/ 531868 h 1091728"/>
                    <a:gd name="connsiteX20" fmla="*/ 783805 w 811798"/>
                    <a:gd name="connsiteY20" fmla="*/ 454327 h 1091728"/>
                    <a:gd name="connsiteX21" fmla="*/ 783805 w 811798"/>
                    <a:gd name="connsiteY21" fmla="*/ 685830 h 1091728"/>
                    <a:gd name="connsiteX22" fmla="*/ 405899 w 811798"/>
                    <a:gd name="connsiteY22" fmla="*/ 783805 h 1091728"/>
                    <a:gd name="connsiteX23" fmla="*/ 27993 w 811798"/>
                    <a:gd name="connsiteY23" fmla="*/ 685830 h 1091728"/>
                    <a:gd name="connsiteX24" fmla="*/ 27993 w 811798"/>
                    <a:gd name="connsiteY24" fmla="*/ 965760 h 1091728"/>
                    <a:gd name="connsiteX25" fmla="*/ 27993 w 811798"/>
                    <a:gd name="connsiteY25" fmla="*/ 734258 h 1091728"/>
                    <a:gd name="connsiteX26" fmla="*/ 405899 w 811798"/>
                    <a:gd name="connsiteY26" fmla="*/ 811798 h 1091728"/>
                    <a:gd name="connsiteX27" fmla="*/ 783805 w 811798"/>
                    <a:gd name="connsiteY27" fmla="*/ 734258 h 1091728"/>
                    <a:gd name="connsiteX28" fmla="*/ 783805 w 811798"/>
                    <a:gd name="connsiteY28" fmla="*/ 965760 h 1091728"/>
                    <a:gd name="connsiteX29" fmla="*/ 405899 w 811798"/>
                    <a:gd name="connsiteY29" fmla="*/ 1063736 h 1091728"/>
                    <a:gd name="connsiteX30" fmla="*/ 27993 w 811798"/>
                    <a:gd name="connsiteY30" fmla="*/ 965760 h 1091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811798" h="1091728">
                      <a:moveTo>
                        <a:pt x="811798" y="965760"/>
                      </a:moveTo>
                      <a:lnTo>
                        <a:pt x="811798" y="125969"/>
                      </a:lnTo>
                      <a:cubicBezTo>
                        <a:pt x="811798" y="44145"/>
                        <a:pt x="602676" y="0"/>
                        <a:pt x="405899" y="0"/>
                      </a:cubicBezTo>
                      <a:cubicBezTo>
                        <a:pt x="209122" y="0"/>
                        <a:pt x="0" y="44145"/>
                        <a:pt x="0" y="125969"/>
                      </a:cubicBezTo>
                      <a:lnTo>
                        <a:pt x="0" y="965760"/>
                      </a:lnTo>
                      <a:cubicBezTo>
                        <a:pt x="0" y="1047584"/>
                        <a:pt x="209122" y="1091729"/>
                        <a:pt x="405899" y="1091729"/>
                      </a:cubicBezTo>
                      <a:cubicBezTo>
                        <a:pt x="602676" y="1091729"/>
                        <a:pt x="811798" y="1047584"/>
                        <a:pt x="811798" y="965760"/>
                      </a:cubicBezTo>
                      <a:close/>
                      <a:moveTo>
                        <a:pt x="405899" y="27993"/>
                      </a:moveTo>
                      <a:cubicBezTo>
                        <a:pt x="622187" y="27993"/>
                        <a:pt x="783805" y="79780"/>
                        <a:pt x="783805" y="125969"/>
                      </a:cubicBezTo>
                      <a:cubicBezTo>
                        <a:pt x="783805" y="172157"/>
                        <a:pt x="622187" y="223944"/>
                        <a:pt x="405899" y="223944"/>
                      </a:cubicBezTo>
                      <a:cubicBezTo>
                        <a:pt x="189611" y="223944"/>
                        <a:pt x="27993" y="172157"/>
                        <a:pt x="27993" y="125969"/>
                      </a:cubicBezTo>
                      <a:cubicBezTo>
                        <a:pt x="27993" y="79780"/>
                        <a:pt x="189611" y="27993"/>
                        <a:pt x="405899" y="27993"/>
                      </a:cubicBezTo>
                      <a:close/>
                      <a:moveTo>
                        <a:pt x="27993" y="174397"/>
                      </a:moveTo>
                      <a:cubicBezTo>
                        <a:pt x="91383" y="225064"/>
                        <a:pt x="252399" y="251937"/>
                        <a:pt x="405899" y="251937"/>
                      </a:cubicBezTo>
                      <a:cubicBezTo>
                        <a:pt x="559399" y="251937"/>
                        <a:pt x="720415" y="225064"/>
                        <a:pt x="783805" y="174397"/>
                      </a:cubicBezTo>
                      <a:lnTo>
                        <a:pt x="783805" y="405899"/>
                      </a:lnTo>
                      <a:cubicBezTo>
                        <a:pt x="783805" y="452088"/>
                        <a:pt x="622187" y="503875"/>
                        <a:pt x="405899" y="503875"/>
                      </a:cubicBezTo>
                      <a:cubicBezTo>
                        <a:pt x="189611" y="503875"/>
                        <a:pt x="27993" y="452088"/>
                        <a:pt x="27993" y="405899"/>
                      </a:cubicBezTo>
                      <a:close/>
                      <a:moveTo>
                        <a:pt x="27993" y="454327"/>
                      </a:moveTo>
                      <a:cubicBezTo>
                        <a:pt x="91383" y="504995"/>
                        <a:pt x="252399" y="531868"/>
                        <a:pt x="405899" y="531868"/>
                      </a:cubicBezTo>
                      <a:cubicBezTo>
                        <a:pt x="559399" y="531868"/>
                        <a:pt x="720415" y="504995"/>
                        <a:pt x="783805" y="454327"/>
                      </a:cubicBezTo>
                      <a:lnTo>
                        <a:pt x="783805" y="685830"/>
                      </a:lnTo>
                      <a:cubicBezTo>
                        <a:pt x="783805" y="732018"/>
                        <a:pt x="622187" y="783805"/>
                        <a:pt x="405899" y="783805"/>
                      </a:cubicBezTo>
                      <a:cubicBezTo>
                        <a:pt x="189611" y="783805"/>
                        <a:pt x="27993" y="732018"/>
                        <a:pt x="27993" y="685830"/>
                      </a:cubicBezTo>
                      <a:close/>
                      <a:moveTo>
                        <a:pt x="27993" y="965760"/>
                      </a:moveTo>
                      <a:lnTo>
                        <a:pt x="27993" y="734258"/>
                      </a:lnTo>
                      <a:cubicBezTo>
                        <a:pt x="91383" y="784925"/>
                        <a:pt x="252399" y="811798"/>
                        <a:pt x="405899" y="811798"/>
                      </a:cubicBezTo>
                      <a:cubicBezTo>
                        <a:pt x="559399" y="811798"/>
                        <a:pt x="720415" y="784925"/>
                        <a:pt x="783805" y="734258"/>
                      </a:cubicBezTo>
                      <a:lnTo>
                        <a:pt x="783805" y="965760"/>
                      </a:lnTo>
                      <a:cubicBezTo>
                        <a:pt x="783805" y="1011949"/>
                        <a:pt x="622187" y="1063736"/>
                        <a:pt x="405899" y="1063736"/>
                      </a:cubicBezTo>
                      <a:cubicBezTo>
                        <a:pt x="189611" y="1063736"/>
                        <a:pt x="27993" y="1011949"/>
                        <a:pt x="27993" y="965760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139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="" xmlns:a16="http://schemas.microsoft.com/office/drawing/2014/main" id="{578C1E0C-8ED8-67FE-A9D4-A8B5C3721789}"/>
                    </a:ext>
                  </a:extLst>
                </p:cNvPr>
                <p:cNvSpPr/>
                <p:nvPr/>
              </p:nvSpPr>
              <p:spPr>
                <a:xfrm>
                  <a:off x="4935578" y="6009123"/>
                  <a:ext cx="55986" cy="55986"/>
                </a:xfrm>
                <a:custGeom>
                  <a:avLst/>
                  <a:gdLst>
                    <a:gd name="connsiteX0" fmla="*/ 55986 w 55986"/>
                    <a:gd name="connsiteY0" fmla="*/ 27993 h 55986"/>
                    <a:gd name="connsiteX1" fmla="*/ 27993 w 55986"/>
                    <a:gd name="connsiteY1" fmla="*/ 55986 h 55986"/>
                    <a:gd name="connsiteX2" fmla="*/ 0 w 55986"/>
                    <a:gd name="connsiteY2" fmla="*/ 27993 h 55986"/>
                    <a:gd name="connsiteX3" fmla="*/ 27993 w 55986"/>
                    <a:gd name="connsiteY3" fmla="*/ 0 h 55986"/>
                    <a:gd name="connsiteX4" fmla="*/ 55986 w 55986"/>
                    <a:gd name="connsiteY4" fmla="*/ 27993 h 559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5986" h="55986">
                      <a:moveTo>
                        <a:pt x="55986" y="27993"/>
                      </a:moveTo>
                      <a:cubicBezTo>
                        <a:pt x="55986" y="43453"/>
                        <a:pt x="43453" y="55986"/>
                        <a:pt x="27993" y="55986"/>
                      </a:cubicBezTo>
                      <a:cubicBezTo>
                        <a:pt x="12533" y="55986"/>
                        <a:pt x="0" y="43453"/>
                        <a:pt x="0" y="27993"/>
                      </a:cubicBezTo>
                      <a:cubicBezTo>
                        <a:pt x="0" y="12533"/>
                        <a:pt x="12533" y="0"/>
                        <a:pt x="27993" y="0"/>
                      </a:cubicBezTo>
                      <a:cubicBezTo>
                        <a:pt x="43453" y="0"/>
                        <a:pt x="55986" y="12533"/>
                        <a:pt x="55986" y="27993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139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="" xmlns:a16="http://schemas.microsoft.com/office/drawing/2014/main" id="{CAD4CAA6-5661-68B2-47E2-70361FD1D045}"/>
                    </a:ext>
                  </a:extLst>
                </p:cNvPr>
                <p:cNvSpPr/>
                <p:nvPr/>
              </p:nvSpPr>
              <p:spPr>
                <a:xfrm>
                  <a:off x="4935578" y="6289054"/>
                  <a:ext cx="55986" cy="55986"/>
                </a:xfrm>
                <a:custGeom>
                  <a:avLst/>
                  <a:gdLst>
                    <a:gd name="connsiteX0" fmla="*/ 55986 w 55986"/>
                    <a:gd name="connsiteY0" fmla="*/ 27993 h 55986"/>
                    <a:gd name="connsiteX1" fmla="*/ 27993 w 55986"/>
                    <a:gd name="connsiteY1" fmla="*/ 55986 h 55986"/>
                    <a:gd name="connsiteX2" fmla="*/ 0 w 55986"/>
                    <a:gd name="connsiteY2" fmla="*/ 27993 h 55986"/>
                    <a:gd name="connsiteX3" fmla="*/ 27993 w 55986"/>
                    <a:gd name="connsiteY3" fmla="*/ 0 h 55986"/>
                    <a:gd name="connsiteX4" fmla="*/ 55986 w 55986"/>
                    <a:gd name="connsiteY4" fmla="*/ 27993 h 559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5986" h="55986">
                      <a:moveTo>
                        <a:pt x="55986" y="27993"/>
                      </a:moveTo>
                      <a:cubicBezTo>
                        <a:pt x="55986" y="43453"/>
                        <a:pt x="43453" y="55986"/>
                        <a:pt x="27993" y="55986"/>
                      </a:cubicBezTo>
                      <a:cubicBezTo>
                        <a:pt x="12533" y="55986"/>
                        <a:pt x="0" y="43453"/>
                        <a:pt x="0" y="27993"/>
                      </a:cubicBezTo>
                      <a:cubicBezTo>
                        <a:pt x="0" y="12533"/>
                        <a:pt x="12533" y="0"/>
                        <a:pt x="27993" y="0"/>
                      </a:cubicBezTo>
                      <a:cubicBezTo>
                        <a:pt x="43453" y="0"/>
                        <a:pt x="55986" y="12533"/>
                        <a:pt x="55986" y="27993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139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="" xmlns:a16="http://schemas.microsoft.com/office/drawing/2014/main" id="{AA7B1BDC-5E4E-1A2C-848A-A76E45F385BA}"/>
                    </a:ext>
                  </a:extLst>
                </p:cNvPr>
                <p:cNvSpPr/>
                <p:nvPr/>
              </p:nvSpPr>
              <p:spPr>
                <a:xfrm>
                  <a:off x="4935578" y="6568984"/>
                  <a:ext cx="55986" cy="55986"/>
                </a:xfrm>
                <a:custGeom>
                  <a:avLst/>
                  <a:gdLst>
                    <a:gd name="connsiteX0" fmla="*/ 55986 w 55986"/>
                    <a:gd name="connsiteY0" fmla="*/ 27993 h 55986"/>
                    <a:gd name="connsiteX1" fmla="*/ 27993 w 55986"/>
                    <a:gd name="connsiteY1" fmla="*/ 55986 h 55986"/>
                    <a:gd name="connsiteX2" fmla="*/ 0 w 55986"/>
                    <a:gd name="connsiteY2" fmla="*/ 27993 h 55986"/>
                    <a:gd name="connsiteX3" fmla="*/ 27993 w 55986"/>
                    <a:gd name="connsiteY3" fmla="*/ 0 h 55986"/>
                    <a:gd name="connsiteX4" fmla="*/ 55986 w 55986"/>
                    <a:gd name="connsiteY4" fmla="*/ 27993 h 559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5986" h="55986">
                      <a:moveTo>
                        <a:pt x="55986" y="27993"/>
                      </a:moveTo>
                      <a:cubicBezTo>
                        <a:pt x="55986" y="43453"/>
                        <a:pt x="43453" y="55986"/>
                        <a:pt x="27993" y="55986"/>
                      </a:cubicBezTo>
                      <a:cubicBezTo>
                        <a:pt x="12533" y="55986"/>
                        <a:pt x="0" y="43453"/>
                        <a:pt x="0" y="27993"/>
                      </a:cubicBezTo>
                      <a:cubicBezTo>
                        <a:pt x="0" y="12533"/>
                        <a:pt x="12533" y="0"/>
                        <a:pt x="27993" y="0"/>
                      </a:cubicBezTo>
                      <a:cubicBezTo>
                        <a:pt x="43453" y="0"/>
                        <a:pt x="55986" y="12533"/>
                        <a:pt x="55986" y="27993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139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6B1EE339-B6F1-5DAB-C45C-7965A67BBB43}"/>
                  </a:ext>
                </a:extLst>
              </p:cNvPr>
              <p:cNvSpPr txBox="1"/>
              <p:nvPr/>
            </p:nvSpPr>
            <p:spPr>
              <a:xfrm>
                <a:off x="4414205" y="6139198"/>
                <a:ext cx="675334" cy="411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DB</a:t>
                </a:r>
                <a:endParaRPr lang="x-none" sz="2000" b="1" dirty="0"/>
              </a:p>
            </p:txBody>
          </p:sp>
        </p:grpSp>
        <p:sp>
          <p:nvSpPr>
            <p:cNvPr id="30" name="Freeform 7">
              <a:extLst>
                <a:ext uri="{FF2B5EF4-FFF2-40B4-BE49-F238E27FC236}">
                  <a16:creationId xmlns="" xmlns:a16="http://schemas.microsoft.com/office/drawing/2014/main" id="{532621ED-D31F-23D8-A919-B095FF6BEFCD}"/>
                </a:ext>
              </a:extLst>
            </p:cNvPr>
            <p:cNvSpPr/>
            <p:nvPr/>
          </p:nvSpPr>
          <p:spPr>
            <a:xfrm>
              <a:off x="5495155" y="4066361"/>
              <a:ext cx="891320" cy="270044"/>
            </a:xfrm>
            <a:custGeom>
              <a:avLst/>
              <a:gdLst/>
              <a:ahLst/>
              <a:cxnLst/>
              <a:rect l="l" t="t" r="r" b="b"/>
              <a:pathLst>
                <a:path w="3382334" h="1047107">
                  <a:moveTo>
                    <a:pt x="0" y="0"/>
                  </a:moveTo>
                  <a:lnTo>
                    <a:pt x="3382334" y="0"/>
                  </a:lnTo>
                  <a:lnTo>
                    <a:pt x="3382334" y="1047107"/>
                  </a:lnTo>
                  <a:lnTo>
                    <a:pt x="0" y="10471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x-none"/>
            </a:p>
          </p:txBody>
        </p:sp>
      </p:grpSp>
      <p:sp>
        <p:nvSpPr>
          <p:cNvPr id="45" name="Arrow: Up-Down 44">
            <a:extLst>
              <a:ext uri="{FF2B5EF4-FFF2-40B4-BE49-F238E27FC236}">
                <a16:creationId xmlns="" xmlns:a16="http://schemas.microsoft.com/office/drawing/2014/main" id="{E1E345F0-21B7-EDC1-63C7-75C034B07C83}"/>
              </a:ext>
            </a:extLst>
          </p:cNvPr>
          <p:cNvSpPr/>
          <p:nvPr/>
        </p:nvSpPr>
        <p:spPr>
          <a:xfrm rot="16487075">
            <a:off x="3771537" y="2650871"/>
            <a:ext cx="621250" cy="1556261"/>
          </a:xfrm>
          <a:prstGeom prst="upDownArrow">
            <a:avLst/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vert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.</a:t>
            </a:r>
            <a:r>
              <a:rPr lang="en-US" dirty="0" err="1">
                <a:solidFill>
                  <a:schemeClr val="tx1"/>
                </a:solidFill>
              </a:rPr>
              <a:t>pcf</a:t>
            </a:r>
            <a:r>
              <a:rPr lang="en-US" dirty="0">
                <a:solidFill>
                  <a:schemeClr val="tx1"/>
                </a:solidFill>
              </a:rPr>
              <a:t> .xml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772BEECE-167A-75F9-BE4A-F30B17638D4B}"/>
              </a:ext>
            </a:extLst>
          </p:cNvPr>
          <p:cNvGrpSpPr/>
          <p:nvPr/>
        </p:nvGrpSpPr>
        <p:grpSpPr>
          <a:xfrm>
            <a:off x="8028835" y="4247705"/>
            <a:ext cx="1426203" cy="1045533"/>
            <a:chOff x="6655634" y="5287969"/>
            <a:chExt cx="1426202" cy="1045533"/>
          </a:xfrm>
        </p:grpSpPr>
        <p:sp>
          <p:nvSpPr>
            <p:cNvPr id="48" name="Freeform: Shape 33">
              <a:extLst>
                <a:ext uri="{FF2B5EF4-FFF2-40B4-BE49-F238E27FC236}">
                  <a16:creationId xmlns="" xmlns:a16="http://schemas.microsoft.com/office/drawing/2014/main" id="{FD39AE76-BED1-4ACC-AD28-B62F3EFEA13B}"/>
                </a:ext>
              </a:extLst>
            </p:cNvPr>
            <p:cNvSpPr/>
            <p:nvPr/>
          </p:nvSpPr>
          <p:spPr>
            <a:xfrm>
              <a:off x="6655634" y="5502406"/>
              <a:ext cx="1426202" cy="831096"/>
            </a:xfrm>
            <a:custGeom>
              <a:avLst/>
              <a:gdLst>
                <a:gd name="connsiteX0" fmla="*/ 0 w 1303023"/>
                <a:gd name="connsiteY0" fmla="*/ 104242 h 1042418"/>
                <a:gd name="connsiteX1" fmla="*/ 104242 w 1303023"/>
                <a:gd name="connsiteY1" fmla="*/ 0 h 1042418"/>
                <a:gd name="connsiteX2" fmla="*/ 1198781 w 1303023"/>
                <a:gd name="connsiteY2" fmla="*/ 0 h 1042418"/>
                <a:gd name="connsiteX3" fmla="*/ 1303023 w 1303023"/>
                <a:gd name="connsiteY3" fmla="*/ 104242 h 1042418"/>
                <a:gd name="connsiteX4" fmla="*/ 1303023 w 1303023"/>
                <a:gd name="connsiteY4" fmla="*/ 938176 h 1042418"/>
                <a:gd name="connsiteX5" fmla="*/ 1198781 w 1303023"/>
                <a:gd name="connsiteY5" fmla="*/ 1042418 h 1042418"/>
                <a:gd name="connsiteX6" fmla="*/ 104242 w 1303023"/>
                <a:gd name="connsiteY6" fmla="*/ 1042418 h 1042418"/>
                <a:gd name="connsiteX7" fmla="*/ 0 w 1303023"/>
                <a:gd name="connsiteY7" fmla="*/ 938176 h 1042418"/>
                <a:gd name="connsiteX8" fmla="*/ 0 w 1303023"/>
                <a:gd name="connsiteY8" fmla="*/ 104242 h 104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3023" h="1042418">
                  <a:moveTo>
                    <a:pt x="0" y="104242"/>
                  </a:moveTo>
                  <a:cubicBezTo>
                    <a:pt x="0" y="46671"/>
                    <a:pt x="46671" y="0"/>
                    <a:pt x="104242" y="0"/>
                  </a:cubicBezTo>
                  <a:lnTo>
                    <a:pt x="1198781" y="0"/>
                  </a:lnTo>
                  <a:cubicBezTo>
                    <a:pt x="1256352" y="0"/>
                    <a:pt x="1303023" y="46671"/>
                    <a:pt x="1303023" y="104242"/>
                  </a:cubicBezTo>
                  <a:lnTo>
                    <a:pt x="1303023" y="938176"/>
                  </a:lnTo>
                  <a:cubicBezTo>
                    <a:pt x="1303023" y="995747"/>
                    <a:pt x="1256352" y="1042418"/>
                    <a:pt x="1198781" y="1042418"/>
                  </a:cubicBezTo>
                  <a:lnTo>
                    <a:pt x="104242" y="1042418"/>
                  </a:lnTo>
                  <a:cubicBezTo>
                    <a:pt x="46671" y="1042418"/>
                    <a:pt x="0" y="995747"/>
                    <a:pt x="0" y="938176"/>
                  </a:cubicBezTo>
                  <a:lnTo>
                    <a:pt x="0" y="104242"/>
                  </a:lnTo>
                  <a:close/>
                </a:path>
              </a:pathLst>
            </a:custGeom>
            <a:solidFill>
              <a:srgbClr val="B8C2E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0536" tIns="70536" rIns="70536" bIns="70536" numCol="1" spcCol="1270" anchor="ctr" anchorCtr="0">
              <a:noAutofit/>
            </a:bodyPr>
            <a:lstStyle/>
            <a:p>
              <a:pPr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dirty="0"/>
                <a:t>Engineering base</a:t>
              </a:r>
            </a:p>
          </p:txBody>
        </p:sp>
        <p:pic>
          <p:nvPicPr>
            <p:cNvPr id="1026" name="Picture 2">
              <a:extLst>
                <a:ext uri="{FF2B5EF4-FFF2-40B4-BE49-F238E27FC236}">
                  <a16:creationId xmlns="" xmlns:a16="http://schemas.microsoft.com/office/drawing/2014/main" id="{7779E272-15DF-FC91-D3CB-C43A7510681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232"/>
            <a:stretch/>
          </p:blipFill>
          <p:spPr bwMode="auto">
            <a:xfrm>
              <a:off x="6693078" y="5287969"/>
              <a:ext cx="1172480" cy="2616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369B2405-EE62-FA16-5B2C-28331968099E}"/>
              </a:ext>
            </a:extLst>
          </p:cNvPr>
          <p:cNvGrpSpPr/>
          <p:nvPr/>
        </p:nvGrpSpPr>
        <p:grpSpPr>
          <a:xfrm>
            <a:off x="8056519" y="3240973"/>
            <a:ext cx="1303022" cy="908108"/>
            <a:chOff x="8030295" y="4132079"/>
            <a:chExt cx="1303023" cy="908108"/>
          </a:xfrm>
        </p:grpSpPr>
        <p:sp>
          <p:nvSpPr>
            <p:cNvPr id="47" name="Freeform: Shape 33">
              <a:extLst>
                <a:ext uri="{FF2B5EF4-FFF2-40B4-BE49-F238E27FC236}">
                  <a16:creationId xmlns="" xmlns:a16="http://schemas.microsoft.com/office/drawing/2014/main" id="{34B83415-297D-4E29-9C4B-0C1CE9800C84}"/>
                </a:ext>
              </a:extLst>
            </p:cNvPr>
            <p:cNvSpPr/>
            <p:nvPr/>
          </p:nvSpPr>
          <p:spPr>
            <a:xfrm>
              <a:off x="8030295" y="4347157"/>
              <a:ext cx="1303023" cy="693030"/>
            </a:xfrm>
            <a:custGeom>
              <a:avLst/>
              <a:gdLst>
                <a:gd name="connsiteX0" fmla="*/ 0 w 1303023"/>
                <a:gd name="connsiteY0" fmla="*/ 104242 h 1042418"/>
                <a:gd name="connsiteX1" fmla="*/ 104242 w 1303023"/>
                <a:gd name="connsiteY1" fmla="*/ 0 h 1042418"/>
                <a:gd name="connsiteX2" fmla="*/ 1198781 w 1303023"/>
                <a:gd name="connsiteY2" fmla="*/ 0 h 1042418"/>
                <a:gd name="connsiteX3" fmla="*/ 1303023 w 1303023"/>
                <a:gd name="connsiteY3" fmla="*/ 104242 h 1042418"/>
                <a:gd name="connsiteX4" fmla="*/ 1303023 w 1303023"/>
                <a:gd name="connsiteY4" fmla="*/ 938176 h 1042418"/>
                <a:gd name="connsiteX5" fmla="*/ 1198781 w 1303023"/>
                <a:gd name="connsiteY5" fmla="*/ 1042418 h 1042418"/>
                <a:gd name="connsiteX6" fmla="*/ 104242 w 1303023"/>
                <a:gd name="connsiteY6" fmla="*/ 1042418 h 1042418"/>
                <a:gd name="connsiteX7" fmla="*/ 0 w 1303023"/>
                <a:gd name="connsiteY7" fmla="*/ 938176 h 1042418"/>
                <a:gd name="connsiteX8" fmla="*/ 0 w 1303023"/>
                <a:gd name="connsiteY8" fmla="*/ 104242 h 104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3023" h="1042418">
                  <a:moveTo>
                    <a:pt x="0" y="104242"/>
                  </a:moveTo>
                  <a:cubicBezTo>
                    <a:pt x="0" y="46671"/>
                    <a:pt x="46671" y="0"/>
                    <a:pt x="104242" y="0"/>
                  </a:cubicBezTo>
                  <a:lnTo>
                    <a:pt x="1198781" y="0"/>
                  </a:lnTo>
                  <a:cubicBezTo>
                    <a:pt x="1256352" y="0"/>
                    <a:pt x="1303023" y="46671"/>
                    <a:pt x="1303023" y="104242"/>
                  </a:cubicBezTo>
                  <a:lnTo>
                    <a:pt x="1303023" y="938176"/>
                  </a:lnTo>
                  <a:cubicBezTo>
                    <a:pt x="1303023" y="995747"/>
                    <a:pt x="1256352" y="1042418"/>
                    <a:pt x="1198781" y="1042418"/>
                  </a:cubicBezTo>
                  <a:lnTo>
                    <a:pt x="104242" y="1042418"/>
                  </a:lnTo>
                  <a:cubicBezTo>
                    <a:pt x="46671" y="1042418"/>
                    <a:pt x="0" y="995747"/>
                    <a:pt x="0" y="938176"/>
                  </a:cubicBezTo>
                  <a:lnTo>
                    <a:pt x="0" y="104242"/>
                  </a:lnTo>
                  <a:close/>
                </a:path>
              </a:pathLst>
            </a:custGeom>
            <a:solidFill>
              <a:srgbClr val="B8C2E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0536" tIns="70536" rIns="70536" bIns="70536" numCol="1" spcCol="1270" anchor="ctr" anchorCtr="0">
              <a:noAutofit/>
            </a:bodyPr>
            <a:lstStyle/>
            <a:p>
              <a:pPr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dirty="0" err="1"/>
                <a:t>Comos</a:t>
              </a:r>
              <a:endParaRPr lang="en-US" sz="2100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73C02DD7-4E0B-9FF0-6F81-6BA9934D6C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95314" y="4132079"/>
              <a:ext cx="1238004" cy="208820"/>
            </a:xfrm>
            <a:prstGeom prst="rect">
              <a:avLst/>
            </a:prstGeom>
          </p:spPr>
        </p:pic>
      </p:grpSp>
      <p:sp>
        <p:nvSpPr>
          <p:cNvPr id="37" name="Arrow: Left 36">
            <a:extLst>
              <a:ext uri="{FF2B5EF4-FFF2-40B4-BE49-F238E27FC236}">
                <a16:creationId xmlns="" xmlns:a16="http://schemas.microsoft.com/office/drawing/2014/main" id="{5A4252C0-C8DD-4173-3449-61C57F1FCDE6}"/>
              </a:ext>
            </a:extLst>
          </p:cNvPr>
          <p:cNvSpPr/>
          <p:nvPr/>
        </p:nvSpPr>
        <p:spPr>
          <a:xfrm rot="13908641">
            <a:off x="4237506" y="2190151"/>
            <a:ext cx="1171992" cy="5305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3DF4E955-C290-91B7-9471-8A7459B16AC4}"/>
              </a:ext>
            </a:extLst>
          </p:cNvPr>
          <p:cNvGrpSpPr/>
          <p:nvPr/>
        </p:nvGrpSpPr>
        <p:grpSpPr>
          <a:xfrm>
            <a:off x="3610351" y="1057064"/>
            <a:ext cx="1303724" cy="1125006"/>
            <a:chOff x="2466520" y="4014345"/>
            <a:chExt cx="1303724" cy="1125006"/>
          </a:xfrm>
        </p:grpSpPr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1DEED1BD-FEC3-1D22-DDD7-923564100446}"/>
                </a:ext>
              </a:extLst>
            </p:cNvPr>
            <p:cNvSpPr/>
            <p:nvPr/>
          </p:nvSpPr>
          <p:spPr>
            <a:xfrm>
              <a:off x="2467221" y="4307443"/>
              <a:ext cx="1303023" cy="831908"/>
            </a:xfrm>
            <a:custGeom>
              <a:avLst/>
              <a:gdLst>
                <a:gd name="connsiteX0" fmla="*/ 0 w 1303023"/>
                <a:gd name="connsiteY0" fmla="*/ 104242 h 1042418"/>
                <a:gd name="connsiteX1" fmla="*/ 104242 w 1303023"/>
                <a:gd name="connsiteY1" fmla="*/ 0 h 1042418"/>
                <a:gd name="connsiteX2" fmla="*/ 1198781 w 1303023"/>
                <a:gd name="connsiteY2" fmla="*/ 0 h 1042418"/>
                <a:gd name="connsiteX3" fmla="*/ 1303023 w 1303023"/>
                <a:gd name="connsiteY3" fmla="*/ 104242 h 1042418"/>
                <a:gd name="connsiteX4" fmla="*/ 1303023 w 1303023"/>
                <a:gd name="connsiteY4" fmla="*/ 938176 h 1042418"/>
                <a:gd name="connsiteX5" fmla="*/ 1198781 w 1303023"/>
                <a:gd name="connsiteY5" fmla="*/ 1042418 h 1042418"/>
                <a:gd name="connsiteX6" fmla="*/ 104242 w 1303023"/>
                <a:gd name="connsiteY6" fmla="*/ 1042418 h 1042418"/>
                <a:gd name="connsiteX7" fmla="*/ 0 w 1303023"/>
                <a:gd name="connsiteY7" fmla="*/ 938176 h 1042418"/>
                <a:gd name="connsiteX8" fmla="*/ 0 w 1303023"/>
                <a:gd name="connsiteY8" fmla="*/ 104242 h 104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3023" h="1042418">
                  <a:moveTo>
                    <a:pt x="0" y="104242"/>
                  </a:moveTo>
                  <a:cubicBezTo>
                    <a:pt x="0" y="46671"/>
                    <a:pt x="46671" y="0"/>
                    <a:pt x="104242" y="0"/>
                  </a:cubicBezTo>
                  <a:lnTo>
                    <a:pt x="1198781" y="0"/>
                  </a:lnTo>
                  <a:cubicBezTo>
                    <a:pt x="1256352" y="0"/>
                    <a:pt x="1303023" y="46671"/>
                    <a:pt x="1303023" y="104242"/>
                  </a:cubicBezTo>
                  <a:lnTo>
                    <a:pt x="1303023" y="938176"/>
                  </a:lnTo>
                  <a:cubicBezTo>
                    <a:pt x="1303023" y="995747"/>
                    <a:pt x="1256352" y="1042418"/>
                    <a:pt x="1198781" y="1042418"/>
                  </a:cubicBezTo>
                  <a:lnTo>
                    <a:pt x="104242" y="1042418"/>
                  </a:lnTo>
                  <a:cubicBezTo>
                    <a:pt x="46671" y="1042418"/>
                    <a:pt x="0" y="995747"/>
                    <a:pt x="0" y="938176"/>
                  </a:cubicBezTo>
                  <a:lnTo>
                    <a:pt x="0" y="10424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0536" tIns="70536" rIns="70536" bIns="70536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dirty="0"/>
                <a:t>Smart P&amp;ID</a:t>
              </a:r>
            </a:p>
          </p:txBody>
        </p:sp>
        <p:pic>
          <p:nvPicPr>
            <p:cNvPr id="21" name="Picture 20" descr="A black and white logo&#10;&#10;Description automatically generated">
              <a:extLst>
                <a:ext uri="{FF2B5EF4-FFF2-40B4-BE49-F238E27FC236}">
                  <a16:creationId xmlns="" xmlns:a16="http://schemas.microsoft.com/office/drawing/2014/main" id="{9FE24810-AECF-6657-E9B6-B675908011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6520" y="4014345"/>
              <a:ext cx="1204687" cy="3740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2613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>
            <a:extLst>
              <a:ext uri="{FF2B5EF4-FFF2-40B4-BE49-F238E27FC236}">
                <a16:creationId xmlns="" xmlns:a16="http://schemas.microsoft.com/office/drawing/2014/main" id="{B9523DAA-D155-0396-5DFC-05D1246F42FF}"/>
              </a:ext>
            </a:extLst>
          </p:cNvPr>
          <p:cNvSpPr txBox="1">
            <a:spLocks/>
          </p:cNvSpPr>
          <p:nvPr/>
        </p:nvSpPr>
        <p:spPr>
          <a:xfrm>
            <a:off x="323198" y="1199419"/>
            <a:ext cx="4659890" cy="902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dirty="0">
                <a:latin typeface="HelveticaNeueLT Std Thin" panose="020B0403020202020204" pitchFamily="34" charset="0"/>
              </a:rPr>
              <a:t>Create and share a new version of the piping with two easy steps</a:t>
            </a:r>
          </a:p>
        </p:txBody>
      </p:sp>
      <p:sp>
        <p:nvSpPr>
          <p:cNvPr id="3" name="Titel 1">
            <a:extLst>
              <a:ext uri="{FF2B5EF4-FFF2-40B4-BE49-F238E27FC236}">
                <a16:creationId xmlns="" xmlns:a16="http://schemas.microsoft.com/office/drawing/2014/main" id="{53987924-DC64-938E-E155-96AB4E7E293F}"/>
              </a:ext>
            </a:extLst>
          </p:cNvPr>
          <p:cNvSpPr txBox="1">
            <a:spLocks/>
          </p:cNvSpPr>
          <p:nvPr/>
        </p:nvSpPr>
        <p:spPr>
          <a:xfrm>
            <a:off x="260753" y="91890"/>
            <a:ext cx="7850860" cy="8319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 Thin" panose="020B0403020202020204" pitchFamily="34" charset="0"/>
                <a:cs typeface="Arial" panose="020B0604020202020204" pitchFamily="34" charset="0"/>
              </a:rPr>
              <a:t>Two step version creation</a:t>
            </a:r>
            <a:endParaRPr lang="de-DE" sz="40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Thin" panose="020B04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63FED638-8A09-DCCA-3956-3A14D5673026}"/>
              </a:ext>
            </a:extLst>
          </p:cNvPr>
          <p:cNvSpPr/>
          <p:nvPr/>
        </p:nvSpPr>
        <p:spPr>
          <a:xfrm>
            <a:off x="6096000" y="5365612"/>
            <a:ext cx="594076" cy="543614"/>
          </a:xfrm>
          <a:prstGeom prst="ellipse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v1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638C9A7B-93C6-E0B0-E749-D954204BD8F2}"/>
              </a:ext>
            </a:extLst>
          </p:cNvPr>
          <p:cNvCxnSpPr>
            <a:cxnSpLocks/>
            <a:stCxn id="2" idx="0"/>
            <a:endCxn id="21" idx="4"/>
          </p:cNvCxnSpPr>
          <p:nvPr/>
        </p:nvCxnSpPr>
        <p:spPr>
          <a:xfrm flipV="1">
            <a:off x="6393038" y="4938460"/>
            <a:ext cx="0" cy="427155"/>
          </a:xfrm>
          <a:prstGeom prst="line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7A1FD096-B45C-7F67-C259-785E8762FE3E}"/>
              </a:ext>
            </a:extLst>
          </p:cNvPr>
          <p:cNvCxnSpPr>
            <a:cxnSpLocks/>
            <a:stCxn id="32" idx="0"/>
            <a:endCxn id="17" idx="4"/>
          </p:cNvCxnSpPr>
          <p:nvPr/>
        </p:nvCxnSpPr>
        <p:spPr>
          <a:xfrm flipV="1">
            <a:off x="6393038" y="3111206"/>
            <a:ext cx="0" cy="328632"/>
          </a:xfrm>
          <a:prstGeom prst="line">
            <a:avLst/>
          </a:prstGeom>
          <a:noFill/>
          <a:ln w="76200">
            <a:solidFill>
              <a:srgbClr val="231E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20C4052A-3241-3A54-5B6C-1136F3188162}"/>
              </a:ext>
            </a:extLst>
          </p:cNvPr>
          <p:cNvSpPr/>
          <p:nvPr/>
        </p:nvSpPr>
        <p:spPr>
          <a:xfrm>
            <a:off x="6096000" y="2526556"/>
            <a:ext cx="594076" cy="584650"/>
          </a:xfrm>
          <a:prstGeom prst="ellipse">
            <a:avLst/>
          </a:prstGeom>
          <a:noFill/>
          <a:ln w="76200">
            <a:solidFill>
              <a:srgbClr val="231E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v4</a:t>
            </a:r>
          </a:p>
        </p:txBody>
      </p:sp>
      <p:graphicFrame>
        <p:nvGraphicFramePr>
          <p:cNvPr id="19" name="Diagram 18">
            <a:extLst>
              <a:ext uri="{FF2B5EF4-FFF2-40B4-BE49-F238E27FC236}">
                <a16:creationId xmlns="" xmlns:a16="http://schemas.microsoft.com/office/drawing/2014/main" id="{B15F5EE6-8FFE-B42B-4EA1-A05474B5EB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3499938"/>
              </p:ext>
            </p:extLst>
          </p:nvPr>
        </p:nvGraphicFramePr>
        <p:xfrm>
          <a:off x="987695" y="1896300"/>
          <a:ext cx="4064524" cy="1737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3" name="Graphic 22" descr="Group of people outline">
            <a:extLst>
              <a:ext uri="{FF2B5EF4-FFF2-40B4-BE49-F238E27FC236}">
                <a16:creationId xmlns="" xmlns:a16="http://schemas.microsoft.com/office/drawing/2014/main" id="{4265B241-2A37-115A-213B-287C8FC6A1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37758" y="1872766"/>
            <a:ext cx="1881355" cy="1881355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F7219F1C-B4B4-7495-A265-70F424B8E2E1}"/>
              </a:ext>
            </a:extLst>
          </p:cNvPr>
          <p:cNvGrpSpPr/>
          <p:nvPr/>
        </p:nvGrpSpPr>
        <p:grpSpPr>
          <a:xfrm>
            <a:off x="7778943" y="2367828"/>
            <a:ext cx="2135461" cy="854185"/>
            <a:chOff x="1925488" y="441417"/>
            <a:chExt cx="2135462" cy="854185"/>
          </a:xfrm>
        </p:grpSpPr>
        <p:sp>
          <p:nvSpPr>
            <p:cNvPr id="25" name="Arrow: Chevron 24">
              <a:extLst>
                <a:ext uri="{FF2B5EF4-FFF2-40B4-BE49-F238E27FC236}">
                  <a16:creationId xmlns="" xmlns:a16="http://schemas.microsoft.com/office/drawing/2014/main" id="{B5E93F35-D6EF-FD65-687E-0FDB9C5573FA}"/>
                </a:ext>
              </a:extLst>
            </p:cNvPr>
            <p:cNvSpPr/>
            <p:nvPr/>
          </p:nvSpPr>
          <p:spPr>
            <a:xfrm>
              <a:off x="1925488" y="441417"/>
              <a:ext cx="2135462" cy="854185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400"/>
            </a:p>
          </p:txBody>
        </p:sp>
        <p:sp>
          <p:nvSpPr>
            <p:cNvPr id="26" name="Arrow: Chevron 4">
              <a:extLst>
                <a:ext uri="{FF2B5EF4-FFF2-40B4-BE49-F238E27FC236}">
                  <a16:creationId xmlns="" xmlns:a16="http://schemas.microsoft.com/office/drawing/2014/main" id="{1550377E-C9BD-1381-3123-A85207EAF993}"/>
                </a:ext>
              </a:extLst>
            </p:cNvPr>
            <p:cNvSpPr txBox="1"/>
            <p:nvPr/>
          </p:nvSpPr>
          <p:spPr>
            <a:xfrm>
              <a:off x="2352581" y="441417"/>
              <a:ext cx="1281277" cy="8541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010" tIns="25337" rIns="25337" bIns="25337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The new version </a:t>
              </a:r>
              <a:r>
                <a:rPr lang="en-US" sz="1400" dirty="0"/>
                <a:t>is safe and available for the team</a:t>
              </a:r>
              <a:endParaRPr lang="en-US" sz="1400" kern="1200" dirty="0"/>
            </a:p>
          </p:txBody>
        </p:sp>
      </p:grpSp>
      <p:pic>
        <p:nvPicPr>
          <p:cNvPr id="28" name="Graphic 27" descr="Woman outline">
            <a:extLst>
              <a:ext uri="{FF2B5EF4-FFF2-40B4-BE49-F238E27FC236}">
                <a16:creationId xmlns="" xmlns:a16="http://schemas.microsoft.com/office/drawing/2014/main" id="{F9468BFD-D67C-0F4D-E951-3B9CF141308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60752" y="2307610"/>
            <a:ext cx="914400" cy="914400"/>
          </a:xfrm>
          <a:prstGeom prst="rect">
            <a:avLst/>
          </a:prstGeom>
        </p:spPr>
      </p:pic>
      <p:pic>
        <p:nvPicPr>
          <p:cNvPr id="6" name="Graphic 5" descr="Database outline">
            <a:extLst>
              <a:ext uri="{FF2B5EF4-FFF2-40B4-BE49-F238E27FC236}">
                <a16:creationId xmlns="" xmlns:a16="http://schemas.microsoft.com/office/drawing/2014/main" id="{6FA7561E-8C43-31A8-04AA-808EC16F61A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349718" y="1896300"/>
            <a:ext cx="4064524" cy="4639784"/>
          </a:xfrm>
          <a:prstGeom prst="rect">
            <a:avLst/>
          </a:prstGeom>
        </p:spPr>
      </p:pic>
      <p:sp>
        <p:nvSpPr>
          <p:cNvPr id="10" name="Inhaltsplatzhalter 2">
            <a:extLst>
              <a:ext uri="{FF2B5EF4-FFF2-40B4-BE49-F238E27FC236}">
                <a16:creationId xmlns="" xmlns:a16="http://schemas.microsoft.com/office/drawing/2014/main" id="{36E5F4D9-5AC9-C760-405F-FBC5E83B19DD}"/>
              </a:ext>
            </a:extLst>
          </p:cNvPr>
          <p:cNvSpPr txBox="1">
            <a:spLocks/>
          </p:cNvSpPr>
          <p:nvPr/>
        </p:nvSpPr>
        <p:spPr>
          <a:xfrm>
            <a:off x="5016265" y="1872763"/>
            <a:ext cx="2737849" cy="420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dirty="0" err="1">
                <a:latin typeface="HelveticaNeueLT Std Thin" panose="020B0403020202020204" pitchFamily="34" charset="0"/>
              </a:rPr>
              <a:t>PipeLine</a:t>
            </a:r>
            <a:r>
              <a:rPr lang="en-US" sz="2200" dirty="0">
                <a:latin typeface="HelveticaNeueLT Std Thin" panose="020B0403020202020204" pitchFamily="34" charset="0"/>
              </a:rPr>
              <a:t> Manager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="" xmlns:a16="http://schemas.microsoft.com/office/drawing/2014/main" id="{C89D3465-8103-53F6-6052-565E7F7071BB}"/>
              </a:ext>
            </a:extLst>
          </p:cNvPr>
          <p:cNvSpPr txBox="1">
            <a:spLocks/>
          </p:cNvSpPr>
          <p:nvPr/>
        </p:nvSpPr>
        <p:spPr>
          <a:xfrm>
            <a:off x="5027831" y="6219922"/>
            <a:ext cx="2737849" cy="420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dirty="0">
                <a:latin typeface="HelveticaNeueLT Std Thin" panose="020B0403020202020204" pitchFamily="34" charset="0"/>
              </a:rPr>
              <a:t>Version DB</a:t>
            </a:r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0C744FBE-5107-F1B5-F9B0-5CB761DC5DDA}"/>
              </a:ext>
            </a:extLst>
          </p:cNvPr>
          <p:cNvSpPr/>
          <p:nvPr/>
        </p:nvSpPr>
        <p:spPr>
          <a:xfrm>
            <a:off x="6096000" y="4394843"/>
            <a:ext cx="594076" cy="543614"/>
          </a:xfrm>
          <a:prstGeom prst="ellipse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v2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F8D8683B-26A7-4657-D50E-11A3EE29BB43}"/>
              </a:ext>
            </a:extLst>
          </p:cNvPr>
          <p:cNvCxnSpPr>
            <a:cxnSpLocks/>
            <a:stCxn id="21" idx="0"/>
            <a:endCxn id="32" idx="4"/>
          </p:cNvCxnSpPr>
          <p:nvPr/>
        </p:nvCxnSpPr>
        <p:spPr>
          <a:xfrm flipV="1">
            <a:off x="6393038" y="3983452"/>
            <a:ext cx="0" cy="411391"/>
          </a:xfrm>
          <a:prstGeom prst="line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FEC66DB1-7624-875D-70CF-C450305B2994}"/>
              </a:ext>
            </a:extLst>
          </p:cNvPr>
          <p:cNvSpPr/>
          <p:nvPr/>
        </p:nvSpPr>
        <p:spPr>
          <a:xfrm>
            <a:off x="6096000" y="3439839"/>
            <a:ext cx="594076" cy="543614"/>
          </a:xfrm>
          <a:prstGeom prst="ellipse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v3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="" xmlns:a16="http://schemas.microsoft.com/office/drawing/2014/main" id="{53987924-DC64-938E-E155-96AB4E7E293F}"/>
              </a:ext>
            </a:extLst>
          </p:cNvPr>
          <p:cNvSpPr txBox="1">
            <a:spLocks/>
          </p:cNvSpPr>
          <p:nvPr/>
        </p:nvSpPr>
        <p:spPr>
          <a:xfrm>
            <a:off x="260753" y="91890"/>
            <a:ext cx="7850860" cy="8319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 Thin" panose="020B0403020202020204" pitchFamily="34" charset="0"/>
                <a:cs typeface="Arial" panose="020B0604020202020204" pitchFamily="34" charset="0"/>
              </a:rPr>
              <a:t>Inspect old versions</a:t>
            </a:r>
            <a:endParaRPr lang="de-DE" sz="40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Thin" panose="020B04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="" xmlns:a16="http://schemas.microsoft.com/office/drawing/2014/main" id="{00AA904D-7333-F682-5BD6-3FC98739BF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7" r="1072"/>
          <a:stretch/>
        </p:blipFill>
        <p:spPr>
          <a:xfrm>
            <a:off x="3068215" y="1348740"/>
            <a:ext cx="8003765" cy="4899660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54A25163-7F2F-E9BA-C856-9C24A4D5B05A}"/>
              </a:ext>
            </a:extLst>
          </p:cNvPr>
          <p:cNvSpPr/>
          <p:nvPr/>
        </p:nvSpPr>
        <p:spPr>
          <a:xfrm>
            <a:off x="216313" y="1257303"/>
            <a:ext cx="1807417" cy="1910409"/>
          </a:xfrm>
          <a:custGeom>
            <a:avLst/>
            <a:gdLst>
              <a:gd name="connsiteX0" fmla="*/ 0 w 1441805"/>
              <a:gd name="connsiteY0" fmla="*/ 627185 h 1254370"/>
              <a:gd name="connsiteX1" fmla="*/ 313593 w 1441805"/>
              <a:gd name="connsiteY1" fmla="*/ 0 h 1254370"/>
              <a:gd name="connsiteX2" fmla="*/ 1128213 w 1441805"/>
              <a:gd name="connsiteY2" fmla="*/ 0 h 1254370"/>
              <a:gd name="connsiteX3" fmla="*/ 1441805 w 1441805"/>
              <a:gd name="connsiteY3" fmla="*/ 627185 h 1254370"/>
              <a:gd name="connsiteX4" fmla="*/ 1128213 w 1441805"/>
              <a:gd name="connsiteY4" fmla="*/ 1254370 h 1254370"/>
              <a:gd name="connsiteX5" fmla="*/ 313593 w 1441805"/>
              <a:gd name="connsiteY5" fmla="*/ 1254370 h 1254370"/>
              <a:gd name="connsiteX6" fmla="*/ 0 w 1441805"/>
              <a:gd name="connsiteY6" fmla="*/ 627185 h 125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1805" h="1254370">
                <a:moveTo>
                  <a:pt x="720903" y="0"/>
                </a:moveTo>
                <a:lnTo>
                  <a:pt x="1441804" y="272826"/>
                </a:lnTo>
                <a:lnTo>
                  <a:pt x="1441804" y="981545"/>
                </a:lnTo>
                <a:lnTo>
                  <a:pt x="720903" y="1254370"/>
                </a:lnTo>
                <a:lnTo>
                  <a:pt x="1" y="981545"/>
                </a:lnTo>
                <a:lnTo>
                  <a:pt x="1" y="272826"/>
                </a:lnTo>
                <a:lnTo>
                  <a:pt x="720903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shade val="80000"/>
              <a:hueOff val="-115499"/>
              <a:satOff val="4589"/>
              <a:lumOff val="12384"/>
              <a:alphaOff val="0"/>
            </a:schemeClr>
          </a:fillRef>
          <a:effectRef idx="3">
            <a:schemeClr val="accent2">
              <a:shade val="80000"/>
              <a:hueOff val="-115499"/>
              <a:satOff val="4589"/>
              <a:lumOff val="1238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7383" tIns="266592" rIns="237384" bIns="266591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View properties from previous versions of Smart P&amp;ID and Smart 3D in one place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C2FC223D-319E-8B6E-FAB2-F5FAFA7C53DB}"/>
              </a:ext>
            </a:extLst>
          </p:cNvPr>
          <p:cNvSpPr/>
          <p:nvPr/>
        </p:nvSpPr>
        <p:spPr>
          <a:xfrm>
            <a:off x="3770897" y="2491386"/>
            <a:ext cx="473449" cy="1600553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559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0752" y="91890"/>
            <a:ext cx="5677931" cy="83190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 Thin" panose="020B0403020202020204" pitchFamily="34" charset="0"/>
                <a:cs typeface="Arial" panose="020B0604020202020204" pitchFamily="34" charset="0"/>
              </a:rPr>
              <a:t>Quick Navigation</a:t>
            </a:r>
            <a:endParaRPr lang="de-DE" sz="40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Thin" panose="020B0403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AC8FA3CA-F76A-140F-15A2-CDFA86AD0077}"/>
              </a:ext>
            </a:extLst>
          </p:cNvPr>
          <p:cNvSpPr/>
          <p:nvPr/>
        </p:nvSpPr>
        <p:spPr>
          <a:xfrm>
            <a:off x="168564" y="1162649"/>
            <a:ext cx="1557148" cy="1774356"/>
          </a:xfrm>
          <a:custGeom>
            <a:avLst/>
            <a:gdLst>
              <a:gd name="connsiteX0" fmla="*/ 0 w 1441805"/>
              <a:gd name="connsiteY0" fmla="*/ 627185 h 1254370"/>
              <a:gd name="connsiteX1" fmla="*/ 313593 w 1441805"/>
              <a:gd name="connsiteY1" fmla="*/ 0 h 1254370"/>
              <a:gd name="connsiteX2" fmla="*/ 1128213 w 1441805"/>
              <a:gd name="connsiteY2" fmla="*/ 0 h 1254370"/>
              <a:gd name="connsiteX3" fmla="*/ 1441805 w 1441805"/>
              <a:gd name="connsiteY3" fmla="*/ 627185 h 1254370"/>
              <a:gd name="connsiteX4" fmla="*/ 1128213 w 1441805"/>
              <a:gd name="connsiteY4" fmla="*/ 1254370 h 1254370"/>
              <a:gd name="connsiteX5" fmla="*/ 313593 w 1441805"/>
              <a:gd name="connsiteY5" fmla="*/ 1254370 h 1254370"/>
              <a:gd name="connsiteX6" fmla="*/ 0 w 1441805"/>
              <a:gd name="connsiteY6" fmla="*/ 627185 h 125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1805" h="1254370">
                <a:moveTo>
                  <a:pt x="720903" y="0"/>
                </a:moveTo>
                <a:lnTo>
                  <a:pt x="1441804" y="272826"/>
                </a:lnTo>
                <a:lnTo>
                  <a:pt x="1441804" y="981545"/>
                </a:lnTo>
                <a:lnTo>
                  <a:pt x="720903" y="1254370"/>
                </a:lnTo>
                <a:lnTo>
                  <a:pt x="1" y="981545"/>
                </a:lnTo>
                <a:lnTo>
                  <a:pt x="1" y="272826"/>
                </a:lnTo>
                <a:lnTo>
                  <a:pt x="720903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shade val="80000"/>
              <a:hueOff val="-115499"/>
              <a:satOff val="4589"/>
              <a:lumOff val="12384"/>
              <a:alphaOff val="0"/>
            </a:schemeClr>
          </a:fillRef>
          <a:effectRef idx="3">
            <a:schemeClr val="accent2">
              <a:shade val="80000"/>
              <a:hueOff val="-115499"/>
              <a:satOff val="4589"/>
              <a:lumOff val="1238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7383" tIns="266592" rIns="237384" bIns="266591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Select a part to view its properties</a:t>
            </a: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="" xmlns:a16="http://schemas.microsoft.com/office/drawing/2014/main" id="{88E8F7C1-DFA2-4E38-5CB5-217AD9A369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7" r="1072"/>
          <a:stretch/>
        </p:blipFill>
        <p:spPr>
          <a:xfrm>
            <a:off x="3068215" y="1348740"/>
            <a:ext cx="8003765" cy="489966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7E4B8E84-D794-EB66-A5D3-CB2178A8D9CA}"/>
              </a:ext>
            </a:extLst>
          </p:cNvPr>
          <p:cNvSpPr/>
          <p:nvPr/>
        </p:nvSpPr>
        <p:spPr>
          <a:xfrm>
            <a:off x="5257799" y="2565403"/>
            <a:ext cx="838201" cy="371605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0752" y="91890"/>
            <a:ext cx="5677931" cy="83190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 Thin" panose="020B0403020202020204" pitchFamily="34" charset="0"/>
                <a:cs typeface="Arial" panose="020B0604020202020204" pitchFamily="34" charset="0"/>
              </a:rPr>
              <a:t>Quick Navigation</a:t>
            </a:r>
            <a:endParaRPr lang="de-DE" sz="40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Thin" panose="020B04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="" xmlns:a16="http://schemas.microsoft.com/office/drawing/2014/main" id="{6CF5CE5D-66AE-66FD-F69E-66A4E0380D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" t="11990" r="4347" b="7201"/>
          <a:stretch/>
        </p:blipFill>
        <p:spPr>
          <a:xfrm>
            <a:off x="3511800" y="1212855"/>
            <a:ext cx="8511643" cy="4849957"/>
          </a:xfrm>
          <a:prstGeom prst="rect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55CAE09F-9E93-E169-568E-AA1D761E19EE}"/>
              </a:ext>
            </a:extLst>
          </p:cNvPr>
          <p:cNvSpPr/>
          <p:nvPr/>
        </p:nvSpPr>
        <p:spPr>
          <a:xfrm>
            <a:off x="168563" y="1176306"/>
            <a:ext cx="1818987" cy="2011394"/>
          </a:xfrm>
          <a:custGeom>
            <a:avLst/>
            <a:gdLst>
              <a:gd name="connsiteX0" fmla="*/ 0 w 1441805"/>
              <a:gd name="connsiteY0" fmla="*/ 627185 h 1254370"/>
              <a:gd name="connsiteX1" fmla="*/ 313593 w 1441805"/>
              <a:gd name="connsiteY1" fmla="*/ 0 h 1254370"/>
              <a:gd name="connsiteX2" fmla="*/ 1128213 w 1441805"/>
              <a:gd name="connsiteY2" fmla="*/ 0 h 1254370"/>
              <a:gd name="connsiteX3" fmla="*/ 1441805 w 1441805"/>
              <a:gd name="connsiteY3" fmla="*/ 627185 h 1254370"/>
              <a:gd name="connsiteX4" fmla="*/ 1128213 w 1441805"/>
              <a:gd name="connsiteY4" fmla="*/ 1254370 h 1254370"/>
              <a:gd name="connsiteX5" fmla="*/ 313593 w 1441805"/>
              <a:gd name="connsiteY5" fmla="*/ 1254370 h 1254370"/>
              <a:gd name="connsiteX6" fmla="*/ 0 w 1441805"/>
              <a:gd name="connsiteY6" fmla="*/ 627185 h 125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1805" h="1254370">
                <a:moveTo>
                  <a:pt x="720903" y="0"/>
                </a:moveTo>
                <a:lnTo>
                  <a:pt x="1441804" y="272826"/>
                </a:lnTo>
                <a:lnTo>
                  <a:pt x="1441804" y="981545"/>
                </a:lnTo>
                <a:lnTo>
                  <a:pt x="720903" y="1254370"/>
                </a:lnTo>
                <a:lnTo>
                  <a:pt x="1" y="981545"/>
                </a:lnTo>
                <a:lnTo>
                  <a:pt x="1" y="272826"/>
                </a:lnTo>
                <a:lnTo>
                  <a:pt x="720903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shade val="80000"/>
              <a:hueOff val="0"/>
              <a:satOff val="0"/>
              <a:lumOff val="0"/>
              <a:alphaOff val="0"/>
            </a:schemeClr>
          </a:fillRef>
          <a:effectRef idx="3">
            <a:schemeClr val="accent2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7383" tIns="266592" rIns="237384" bIns="266591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dirty="0"/>
              <a:t>Select</a:t>
            </a:r>
            <a:r>
              <a:rPr lang="en-US" sz="1400" kern="1200" dirty="0"/>
              <a:t> components in the tree viewer to </a:t>
            </a:r>
            <a:r>
              <a:rPr lang="en-US" sz="1400" b="1" kern="1200" dirty="0"/>
              <a:t>highlight</a:t>
            </a:r>
            <a:r>
              <a:rPr lang="en-US" sz="1400" kern="1200" dirty="0"/>
              <a:t> them on the drawing and vice versa</a:t>
            </a:r>
          </a:p>
        </p:txBody>
      </p:sp>
    </p:spTree>
    <p:extLst>
      <p:ext uri="{BB962C8B-B14F-4D97-AF65-F5344CB8AC3E}">
        <p14:creationId xmlns:p14="http://schemas.microsoft.com/office/powerpoint/2010/main" val="3126118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Custom 1">
      <a:dk1>
        <a:sysClr val="windowText" lastClr="000000"/>
      </a:dk1>
      <a:lt1>
        <a:sysClr val="window" lastClr="FFFFFF"/>
      </a:lt1>
      <a:dk2>
        <a:srgbClr val="636568"/>
      </a:dk2>
      <a:lt2>
        <a:srgbClr val="E7E6E6"/>
      </a:lt2>
      <a:accent1>
        <a:srgbClr val="231E64"/>
      </a:accent1>
      <a:accent2>
        <a:srgbClr val="EF442B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563C1"/>
      </a:hlink>
      <a:folHlink>
        <a:srgbClr val="FFFFF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385BF1BB4D8343815D9ACC9A080A9D" ma:contentTypeVersion="4" ma:contentTypeDescription="Create a new document." ma:contentTypeScope="" ma:versionID="297c754e87565b496700824422cb33dc">
  <xsd:schema xmlns:xsd="http://www.w3.org/2001/XMLSchema" xmlns:xs="http://www.w3.org/2001/XMLSchema" xmlns:p="http://schemas.microsoft.com/office/2006/metadata/properties" xmlns:ns1="http://schemas.microsoft.com/sharepoint/v3" xmlns:ns2="c95acb5c-426d-4a72-85c8-44c8ce33ef3f" xmlns:ns3="675c24db-420c-4405-9dd6-cbdccabf9959" targetNamespace="http://schemas.microsoft.com/office/2006/metadata/properties" ma:root="true" ma:fieldsID="d0904356be8fbc8b00f11f46ae567df9" ns1:_="" ns2:_="" ns3:_="">
    <xsd:import namespace="http://schemas.microsoft.com/sharepoint/v3"/>
    <xsd:import namespace="c95acb5c-426d-4a72-85c8-44c8ce33ef3f"/>
    <xsd:import namespace="675c24db-420c-4405-9dd6-cbdccabf995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1:Categories" minOccurs="0"/>
                <xsd:element ref="ns3:Description0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ategories" ma:index="10" nillable="true" ma:displayName="Categories" ma:description="" ma:internalName="Categories0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5acb5c-426d-4a72-85c8-44c8ce33ef3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1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4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5c24db-420c-4405-9dd6-cbdccabf9959" elementFormDefault="qualified">
    <xsd:import namespace="http://schemas.microsoft.com/office/2006/documentManagement/types"/>
    <xsd:import namespace="http://schemas.microsoft.com/office/infopath/2007/PartnerControls"/>
    <xsd:element name="Description0" ma:index="11" nillable="true" ma:displayName="Description" ma:internalName="Description0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ies xmlns="http://schemas.microsoft.com/sharepoint/v3" xsi:nil="true"/>
    <Description0 xmlns="675c24db-420c-4405-9dd6-cbdccabf9959" xsi:nil="true"/>
    <_dlc_DocId xmlns="c95acb5c-426d-4a72-85c8-44c8ce33ef3f">267CFZV33M36-180881518-644</_dlc_DocId>
    <_dlc_DocIdUrl xmlns="c95acb5c-426d-4a72-85c8-44c8ce33ef3f">
      <Url>https://sharepoint.ulysta.com/_layouts/15/DocIdRedir.aspx?ID=267CFZV33M36-180881518-644</Url>
      <Description>267CFZV33M36-180881518-644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C46681-13C1-4333-BBEE-52EA41480E9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3157B144-D5DE-4EA6-BF34-F4AE5718B2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95acb5c-426d-4a72-85c8-44c8ce33ef3f"/>
    <ds:schemaRef ds:uri="675c24db-420c-4405-9dd6-cbdccabf99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6165170-1E10-435E-BB81-4FC14BCE9708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terms/"/>
    <ds:schemaRef ds:uri="c95acb5c-426d-4a72-85c8-44c8ce33ef3f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675c24db-420c-4405-9dd6-cbdccabf9959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4C1ADB07-8003-4FC0-960C-4C9A041379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83</TotalTime>
  <Words>668</Words>
  <Application>Microsoft Office PowerPoint</Application>
  <PresentationFormat>Custom</PresentationFormat>
  <Paragraphs>171</Paragraphs>
  <Slides>19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</vt:lpstr>
      <vt:lpstr>PowerPoint Presentation</vt:lpstr>
      <vt:lpstr>Centralized Version Control</vt:lpstr>
      <vt:lpstr>Sync Viewer</vt:lpstr>
      <vt:lpstr>Diff Viewer</vt:lpstr>
      <vt:lpstr>Integration</vt:lpstr>
      <vt:lpstr>PowerPoint Presentation</vt:lpstr>
      <vt:lpstr>PowerPoint Presentation</vt:lpstr>
      <vt:lpstr>Quick Navigation</vt:lpstr>
      <vt:lpstr>Quick Navigation</vt:lpstr>
      <vt:lpstr>Quick Navigation</vt:lpstr>
      <vt:lpstr>Review Changes Side by Side</vt:lpstr>
      <vt:lpstr>Review Changes Side by Side</vt:lpstr>
      <vt:lpstr>Review Changes Side by Side</vt:lpstr>
      <vt:lpstr>Review Changes Side by Side</vt:lpstr>
      <vt:lpstr>Summary/ Report</vt:lpstr>
      <vt:lpstr>Review Changes Side by Side</vt:lpstr>
      <vt:lpstr>The value of PipeLine Manager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Marina Kühnlein</dc:creator>
  <cp:lastModifiedBy>dell</cp:lastModifiedBy>
  <cp:revision>53</cp:revision>
  <cp:lastPrinted>2020-04-30T06:48:32Z</cp:lastPrinted>
  <dcterms:created xsi:type="dcterms:W3CDTF">2019-06-28T08:13:01Z</dcterms:created>
  <dcterms:modified xsi:type="dcterms:W3CDTF">2024-05-23T11:12:21Z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0x01010085385BF1BB4D8343815D9ACC9A080A9D</vt:lpwstr>
  </property>
  <property fmtid="{D5CDD505-2E9C-101B-9397-08002B2CF9AE}" pid="3" name="_dlc_DocIdItemGuid">
    <vt:lpwstr>57f5e504-1425-44c1-b995-de297f3556d2</vt:lpwstr>
  </property>
</Properties>
</file>